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7"/>
  </p:notesMasterIdLst>
  <p:handoutMasterIdLst>
    <p:handoutMasterId r:id="rId18"/>
  </p:handoutMasterIdLst>
  <p:sldIdLst>
    <p:sldId id="266" r:id="rId5"/>
    <p:sldId id="313" r:id="rId6"/>
    <p:sldId id="314" r:id="rId7"/>
    <p:sldId id="330" r:id="rId8"/>
    <p:sldId id="331" r:id="rId9"/>
    <p:sldId id="332" r:id="rId10"/>
    <p:sldId id="317" r:id="rId11"/>
    <p:sldId id="334" r:id="rId12"/>
    <p:sldId id="336" r:id="rId13"/>
    <p:sldId id="318" r:id="rId14"/>
    <p:sldId id="321" r:id="rId15"/>
    <p:sldId id="333" r:id="rId16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owden, Na'ilah" initials="BN" lastIdx="6" clrIdx="0">
    <p:extLst>
      <p:ext uri="{19B8F6BF-5375-455C-9EA6-DF929625EA0E}">
        <p15:presenceInfo xmlns:p15="http://schemas.microsoft.com/office/powerpoint/2012/main" userId="S-1-5-21-2844929807-1687724802-988633214-10629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/>
  </p:normalViewPr>
  <p:slideViewPr>
    <p:cSldViewPr snapToGrid="0">
      <p:cViewPr varScale="1">
        <p:scale>
          <a:sx n="80" d="100"/>
          <a:sy n="80" d="100"/>
        </p:scale>
        <p:origin x="16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7AD4D3-FB87-4E6B-AC9F-FD9819F53B32}" type="doc">
      <dgm:prSet loTypeId="urn:microsoft.com/office/officeart/2005/8/layout/chevron1" loCatId="process" qsTypeId="urn:microsoft.com/office/officeart/2005/8/quickstyle/simple5" qsCatId="simple" csTypeId="urn:microsoft.com/office/officeart/2005/8/colors/colorful1#2" csCatId="colorful" phldr="1"/>
      <dgm:spPr/>
      <dgm:t>
        <a:bodyPr/>
        <a:lstStyle/>
        <a:p>
          <a:endParaRPr lang="en-US"/>
        </a:p>
      </dgm:t>
    </dgm:pt>
    <dgm:pt modelId="{A24C7B6C-2FAC-47BB-8996-73A43F5A1635}">
      <dgm:prSet phldrT="[Text]" custT="1"/>
      <dgm:spPr>
        <a:xfrm>
          <a:off x="2528" y="1152174"/>
          <a:ext cx="1800224" cy="720089"/>
        </a:xfrm>
        <a:gradFill rotWithShape="0">
          <a:gsLst>
            <a:gs pos="0">
              <a:srgbClr val="009DD9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009DD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009DD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+mn-lt"/>
              <a:ea typeface="+mn-ea"/>
              <a:cs typeface="+mn-cs"/>
            </a:rPr>
            <a:t>Inventory</a:t>
          </a:r>
          <a:endParaRPr lang="en-US" sz="1400" dirty="0">
            <a:solidFill>
              <a:schemeClr val="tx1"/>
            </a:solidFill>
            <a:latin typeface="+mn-lt"/>
            <a:ea typeface="+mn-ea"/>
            <a:cs typeface="+mn-cs"/>
          </a:endParaRPr>
        </a:p>
      </dgm:t>
    </dgm:pt>
    <dgm:pt modelId="{2AE00F9B-6C3E-4890-891B-D031BC69193C}" type="parTrans" cxnId="{CEBDBA70-538D-4EED-B8E3-D1691ADFAE4C}">
      <dgm:prSet/>
      <dgm:spPr/>
      <dgm:t>
        <a:bodyPr/>
        <a:lstStyle/>
        <a:p>
          <a:endParaRPr lang="en-US" sz="1400"/>
        </a:p>
      </dgm:t>
    </dgm:pt>
    <dgm:pt modelId="{9B89EEA5-92B1-4B8E-BC6F-AFA93129F67D}" type="sibTrans" cxnId="{CEBDBA70-538D-4EED-B8E3-D1691ADFAE4C}">
      <dgm:prSet/>
      <dgm:spPr/>
      <dgm:t>
        <a:bodyPr/>
        <a:lstStyle/>
        <a:p>
          <a:endParaRPr lang="en-US" sz="1400"/>
        </a:p>
      </dgm:t>
    </dgm:pt>
    <dgm:pt modelId="{6CD79BD9-7433-4F6C-BD7E-DAA7ED916CE8}">
      <dgm:prSet phldrT="[Text]" custT="1"/>
      <dgm:spPr>
        <a:xfrm>
          <a:off x="2528" y="1962275"/>
          <a:ext cx="1440179" cy="771750"/>
        </a:xfrm>
        <a:noFill/>
        <a:ln>
          <a:noFill/>
        </a:ln>
        <a:effectLst/>
      </dgm:spPr>
      <dgm:t>
        <a:bodyPr/>
        <a:lstStyle/>
        <a:p>
          <a:r>
            <a:rPr lang="en-US" sz="1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+mn-cs"/>
            </a:rPr>
            <a:t>Real Property Inventory      </a:t>
          </a:r>
          <a:r>
            <a:rPr lang="en-US" sz="1400" i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+mn-cs"/>
            </a:rPr>
            <a:t>(from FIMS/G2)</a:t>
          </a:r>
          <a:endParaRPr lang="en-US" sz="1400" i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lt"/>
            <a:ea typeface="+mn-ea"/>
            <a:cs typeface="+mn-cs"/>
          </a:endParaRPr>
        </a:p>
      </dgm:t>
    </dgm:pt>
    <dgm:pt modelId="{A66D17DA-7252-4CF4-84D3-234DEE48A0AE}" type="parTrans" cxnId="{10FD53C5-A733-4EFD-BAE1-2B12EED3F5C9}">
      <dgm:prSet/>
      <dgm:spPr/>
      <dgm:t>
        <a:bodyPr/>
        <a:lstStyle/>
        <a:p>
          <a:endParaRPr lang="en-US" sz="1400"/>
        </a:p>
      </dgm:t>
    </dgm:pt>
    <dgm:pt modelId="{FAD38998-E6CC-4A50-8946-8E18A66EDB40}" type="sibTrans" cxnId="{10FD53C5-A733-4EFD-BAE1-2B12EED3F5C9}">
      <dgm:prSet/>
      <dgm:spPr/>
      <dgm:t>
        <a:bodyPr/>
        <a:lstStyle/>
        <a:p>
          <a:endParaRPr lang="en-US" sz="1400"/>
        </a:p>
      </dgm:t>
    </dgm:pt>
    <dgm:pt modelId="{B45A0963-474A-40FD-A5D2-B7F41AA48CFB}">
      <dgm:prSet phldrT="[Text]" custT="1"/>
      <dgm:spPr>
        <a:xfrm>
          <a:off x="2528" y="1962275"/>
          <a:ext cx="1440179" cy="771750"/>
        </a:xfrm>
        <a:noFill/>
        <a:ln>
          <a:noFill/>
        </a:ln>
        <a:effectLst/>
      </dgm:spPr>
      <dgm:t>
        <a:bodyPr/>
        <a:lstStyle/>
        <a:p>
          <a:r>
            <a:rPr lang="en-US" sz="1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+mn-cs"/>
            </a:rPr>
            <a:t>Component Inventory</a:t>
          </a:r>
          <a:endParaRPr lang="en-US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lt"/>
            <a:ea typeface="+mn-ea"/>
            <a:cs typeface="+mn-cs"/>
          </a:endParaRPr>
        </a:p>
      </dgm:t>
    </dgm:pt>
    <dgm:pt modelId="{DE4BBC3D-5F1E-4665-9F0F-22A5FFEF4076}" type="parTrans" cxnId="{1211BB95-FBDF-4948-964C-210D8AC2B66F}">
      <dgm:prSet/>
      <dgm:spPr/>
      <dgm:t>
        <a:bodyPr/>
        <a:lstStyle/>
        <a:p>
          <a:endParaRPr lang="en-US" sz="1400"/>
        </a:p>
      </dgm:t>
    </dgm:pt>
    <dgm:pt modelId="{9F946182-0CCF-40D1-ACC8-2958F647EA5C}" type="sibTrans" cxnId="{1211BB95-FBDF-4948-964C-210D8AC2B66F}">
      <dgm:prSet/>
      <dgm:spPr/>
      <dgm:t>
        <a:bodyPr/>
        <a:lstStyle/>
        <a:p>
          <a:endParaRPr lang="en-US" sz="1400"/>
        </a:p>
      </dgm:t>
    </dgm:pt>
    <dgm:pt modelId="{14FE1268-56BE-417C-A7D2-A8EECAC30455}">
      <dgm:prSet phldrT="[Text]" custT="1"/>
      <dgm:spPr>
        <a:xfrm>
          <a:off x="1600200" y="1149942"/>
          <a:ext cx="1887643" cy="755057"/>
        </a:xfrm>
        <a:gradFill rotWithShape="0">
          <a:gsLst>
            <a:gs pos="0">
              <a:srgbClr val="0BD0D9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0BD0D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0BD0D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+mn-lt"/>
              <a:ea typeface="+mn-ea"/>
              <a:cs typeface="+mn-cs"/>
            </a:rPr>
            <a:t>Assessment</a:t>
          </a:r>
          <a:endParaRPr lang="en-US" sz="1400" dirty="0">
            <a:solidFill>
              <a:schemeClr val="tx1"/>
            </a:solidFill>
            <a:latin typeface="+mn-lt"/>
            <a:ea typeface="+mn-ea"/>
            <a:cs typeface="+mn-cs"/>
          </a:endParaRPr>
        </a:p>
      </dgm:t>
    </dgm:pt>
    <dgm:pt modelId="{195A95E0-F408-4D75-9CF5-15104E9DB483}" type="parTrans" cxnId="{F7CB378A-03F1-4DE8-AE5D-8FCB26D50637}">
      <dgm:prSet/>
      <dgm:spPr/>
      <dgm:t>
        <a:bodyPr/>
        <a:lstStyle/>
        <a:p>
          <a:endParaRPr lang="en-US" sz="1400"/>
        </a:p>
      </dgm:t>
    </dgm:pt>
    <dgm:pt modelId="{6043CDCA-6684-4A11-8452-D9BD0D97D770}" type="sibTrans" cxnId="{F7CB378A-03F1-4DE8-AE5D-8FCB26D50637}">
      <dgm:prSet/>
      <dgm:spPr/>
      <dgm:t>
        <a:bodyPr/>
        <a:lstStyle/>
        <a:p>
          <a:endParaRPr lang="en-US" sz="1400"/>
        </a:p>
      </dgm:t>
    </dgm:pt>
    <dgm:pt modelId="{3A66CA19-DB79-43D8-B5D6-DB00F1D101E9}">
      <dgm:prSet phldrT="[Text]" custT="1"/>
      <dgm:spPr>
        <a:xfrm>
          <a:off x="1630462" y="2048863"/>
          <a:ext cx="1440180" cy="771750"/>
        </a:xfrm>
        <a:noFill/>
        <a:ln>
          <a:noFill/>
        </a:ln>
        <a:effectLst/>
      </dgm:spPr>
      <dgm:t>
        <a:bodyPr/>
        <a:lstStyle/>
        <a:p>
          <a:r>
            <a:rPr lang="en-US" sz="1400" b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+mn-cs"/>
            </a:rPr>
            <a:t>Condition Assessment</a:t>
          </a:r>
          <a:endParaRPr lang="en-US" sz="1400" b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lt"/>
            <a:ea typeface="+mn-ea"/>
            <a:cs typeface="+mn-cs"/>
          </a:endParaRPr>
        </a:p>
      </dgm:t>
    </dgm:pt>
    <dgm:pt modelId="{E9C559DB-F9A8-455E-8A15-3B0E0A56B657}" type="parTrans" cxnId="{FA32712D-B2D1-4A72-B2A8-00841CF43E77}">
      <dgm:prSet/>
      <dgm:spPr/>
      <dgm:t>
        <a:bodyPr/>
        <a:lstStyle/>
        <a:p>
          <a:endParaRPr lang="en-US" sz="1400"/>
        </a:p>
      </dgm:t>
    </dgm:pt>
    <dgm:pt modelId="{B33AFC73-5953-47C2-A95C-EB5C64F3551A}" type="sibTrans" cxnId="{FA32712D-B2D1-4A72-B2A8-00841CF43E77}">
      <dgm:prSet/>
      <dgm:spPr/>
      <dgm:t>
        <a:bodyPr/>
        <a:lstStyle/>
        <a:p>
          <a:endParaRPr lang="en-US" sz="1400"/>
        </a:p>
      </dgm:t>
    </dgm:pt>
    <dgm:pt modelId="{86847EE4-49E7-40CD-BC9B-F8B67BFE01E2}">
      <dgm:prSet phldrT="[Text]" custT="1"/>
      <dgm:spPr>
        <a:xfrm>
          <a:off x="1630462" y="2048863"/>
          <a:ext cx="1440180" cy="771750"/>
        </a:xfrm>
        <a:noFill/>
        <a:ln>
          <a:noFill/>
        </a:ln>
        <a:effectLst/>
      </dgm:spPr>
      <dgm:t>
        <a:bodyPr/>
        <a:lstStyle/>
        <a:p>
          <a:r>
            <a:rPr lang="en-US" sz="1400" b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+mn-cs"/>
            </a:rPr>
            <a:t>Functionality Assessment</a:t>
          </a:r>
          <a:endParaRPr lang="en-US" sz="1400" b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lt"/>
            <a:ea typeface="+mn-ea"/>
            <a:cs typeface="+mn-cs"/>
          </a:endParaRPr>
        </a:p>
      </dgm:t>
    </dgm:pt>
    <dgm:pt modelId="{00169B3A-0E1B-4A4B-A8F1-0AE900EBB8AA}" type="parTrans" cxnId="{1CFFFAD4-5599-4285-AB18-BEC1E1E6C5A4}">
      <dgm:prSet/>
      <dgm:spPr/>
      <dgm:t>
        <a:bodyPr/>
        <a:lstStyle/>
        <a:p>
          <a:endParaRPr lang="en-US" sz="1400"/>
        </a:p>
      </dgm:t>
    </dgm:pt>
    <dgm:pt modelId="{8C3E9D43-2602-4FFB-A1A2-2DAA8D285FD8}" type="sibTrans" cxnId="{1CFFFAD4-5599-4285-AB18-BEC1E1E6C5A4}">
      <dgm:prSet/>
      <dgm:spPr/>
      <dgm:t>
        <a:bodyPr/>
        <a:lstStyle/>
        <a:p>
          <a:endParaRPr lang="en-US" sz="1400"/>
        </a:p>
      </dgm:t>
    </dgm:pt>
    <dgm:pt modelId="{ABB7E61B-F530-461F-ACDA-B060BE47BE42}">
      <dgm:prSet phldrT="[Text]" custT="1"/>
      <dgm:spPr>
        <a:xfrm>
          <a:off x="3258396" y="1152174"/>
          <a:ext cx="1800224" cy="720089"/>
        </a:xfrm>
        <a:gradFill rotWithShape="0">
          <a:gsLst>
            <a:gs pos="0">
              <a:srgbClr val="10CF9B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10CF9B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10CF9B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+mn-lt"/>
              <a:ea typeface="+mn-ea"/>
              <a:cs typeface="+mn-cs"/>
            </a:rPr>
            <a:t>Analysis</a:t>
          </a:r>
          <a:endParaRPr lang="en-US" sz="1400" dirty="0">
            <a:solidFill>
              <a:schemeClr val="tx1"/>
            </a:solidFill>
            <a:latin typeface="+mn-lt"/>
            <a:ea typeface="+mn-ea"/>
            <a:cs typeface="+mn-cs"/>
          </a:endParaRPr>
        </a:p>
      </dgm:t>
    </dgm:pt>
    <dgm:pt modelId="{085215DA-7D92-4688-B6F8-28983020CA1B}" type="parTrans" cxnId="{8DA915A9-4D60-46FB-8FEF-B0AD80CA07CC}">
      <dgm:prSet/>
      <dgm:spPr/>
      <dgm:t>
        <a:bodyPr/>
        <a:lstStyle/>
        <a:p>
          <a:endParaRPr lang="en-US" sz="1400"/>
        </a:p>
      </dgm:t>
    </dgm:pt>
    <dgm:pt modelId="{D3B207C3-6A22-45D2-B288-CF0AD7A3ACA7}" type="sibTrans" cxnId="{8DA915A9-4D60-46FB-8FEF-B0AD80CA07CC}">
      <dgm:prSet/>
      <dgm:spPr/>
      <dgm:t>
        <a:bodyPr/>
        <a:lstStyle/>
        <a:p>
          <a:endParaRPr lang="en-US" sz="1400"/>
        </a:p>
      </dgm:t>
    </dgm:pt>
    <dgm:pt modelId="{3948D6ED-E6B3-4FE0-A223-B24D49E6283D}">
      <dgm:prSet phldrT="[Text]" custT="1"/>
      <dgm:spPr>
        <a:xfrm>
          <a:off x="3258396" y="1962275"/>
          <a:ext cx="1440179" cy="771750"/>
        </a:xfrm>
        <a:noFill/>
        <a:ln>
          <a:noFill/>
        </a:ln>
        <a:effectLst/>
      </dgm:spPr>
      <dgm:t>
        <a:bodyPr/>
        <a:lstStyle/>
        <a:p>
          <a:r>
            <a:rPr lang="en-US" sz="1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+mn-cs"/>
            </a:rPr>
            <a:t>Condition Index Analysis</a:t>
          </a:r>
          <a:endParaRPr lang="en-US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lt"/>
            <a:ea typeface="+mn-ea"/>
            <a:cs typeface="+mn-cs"/>
          </a:endParaRPr>
        </a:p>
      </dgm:t>
    </dgm:pt>
    <dgm:pt modelId="{7CC7B5C0-43A0-42CC-A982-9156D8437265}" type="parTrans" cxnId="{59EE8915-7166-401B-A43A-01CF1DA14D15}">
      <dgm:prSet/>
      <dgm:spPr/>
      <dgm:t>
        <a:bodyPr/>
        <a:lstStyle/>
        <a:p>
          <a:endParaRPr lang="en-US" sz="1400"/>
        </a:p>
      </dgm:t>
    </dgm:pt>
    <dgm:pt modelId="{5C68655B-F993-49EA-A4C1-320853D313EE}" type="sibTrans" cxnId="{59EE8915-7166-401B-A43A-01CF1DA14D15}">
      <dgm:prSet/>
      <dgm:spPr/>
      <dgm:t>
        <a:bodyPr/>
        <a:lstStyle/>
        <a:p>
          <a:endParaRPr lang="en-US" sz="1400"/>
        </a:p>
      </dgm:t>
    </dgm:pt>
    <dgm:pt modelId="{077184EA-3A4B-4B8E-A3AA-9859F210B17D}">
      <dgm:prSet phldrT="[Text]" custT="1"/>
      <dgm:spPr>
        <a:xfrm>
          <a:off x="4842621" y="1152174"/>
          <a:ext cx="1800224" cy="720089"/>
        </a:xfrm>
        <a:gradFill rotWithShape="0">
          <a:gsLst>
            <a:gs pos="0">
              <a:srgbClr val="7CCA62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7CCA62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7CCA62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+mn-lt"/>
              <a:ea typeface="+mn-ea"/>
              <a:cs typeface="+mn-cs"/>
            </a:rPr>
            <a:t>Work Planning</a:t>
          </a:r>
          <a:endParaRPr lang="en-US" sz="1400" dirty="0">
            <a:solidFill>
              <a:schemeClr val="tx1"/>
            </a:solidFill>
            <a:latin typeface="+mn-lt"/>
            <a:ea typeface="+mn-ea"/>
            <a:cs typeface="+mn-cs"/>
          </a:endParaRPr>
        </a:p>
      </dgm:t>
    </dgm:pt>
    <dgm:pt modelId="{8350638E-42F4-44DB-9AD9-C7576F93A87D}" type="parTrans" cxnId="{30D75D19-503F-49A2-9149-FA91CED5C649}">
      <dgm:prSet/>
      <dgm:spPr/>
      <dgm:t>
        <a:bodyPr/>
        <a:lstStyle/>
        <a:p>
          <a:endParaRPr lang="en-US" sz="1400"/>
        </a:p>
      </dgm:t>
    </dgm:pt>
    <dgm:pt modelId="{52B567A4-7803-45BF-A9EF-83DE9C25F02A}" type="sibTrans" cxnId="{30D75D19-503F-49A2-9149-FA91CED5C649}">
      <dgm:prSet/>
      <dgm:spPr/>
      <dgm:t>
        <a:bodyPr/>
        <a:lstStyle/>
        <a:p>
          <a:endParaRPr lang="en-US" sz="1400"/>
        </a:p>
      </dgm:t>
    </dgm:pt>
    <dgm:pt modelId="{12F87084-F75D-4C3D-B068-8FB52C3DE55A}">
      <dgm:prSet phldrT="[Text]" custT="1"/>
      <dgm:spPr>
        <a:xfrm>
          <a:off x="4842621" y="1962275"/>
          <a:ext cx="1440179" cy="771750"/>
        </a:xfrm>
        <a:noFill/>
        <a:ln>
          <a:noFill/>
        </a:ln>
        <a:effectLst/>
      </dgm:spPr>
      <dgm:t>
        <a:bodyPr/>
        <a:lstStyle/>
        <a:p>
          <a:r>
            <a:rPr lang="en-US" sz="1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+mn-cs"/>
            </a:rPr>
            <a:t>Work Generation</a:t>
          </a:r>
          <a:endParaRPr lang="en-US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lt"/>
            <a:ea typeface="+mn-ea"/>
            <a:cs typeface="+mn-cs"/>
          </a:endParaRPr>
        </a:p>
      </dgm:t>
    </dgm:pt>
    <dgm:pt modelId="{9F2AC2D6-D5C3-43B4-B411-386DDD8318C0}" type="parTrans" cxnId="{60B698A2-2AE1-42A4-B0FF-7D095544E563}">
      <dgm:prSet/>
      <dgm:spPr/>
      <dgm:t>
        <a:bodyPr/>
        <a:lstStyle/>
        <a:p>
          <a:endParaRPr lang="en-US" sz="1400"/>
        </a:p>
      </dgm:t>
    </dgm:pt>
    <dgm:pt modelId="{A5D69938-60EC-4CE3-8023-D46ADEA74398}" type="sibTrans" cxnId="{60B698A2-2AE1-42A4-B0FF-7D095544E563}">
      <dgm:prSet/>
      <dgm:spPr/>
      <dgm:t>
        <a:bodyPr/>
        <a:lstStyle/>
        <a:p>
          <a:endParaRPr lang="en-US" sz="1400"/>
        </a:p>
      </dgm:t>
    </dgm:pt>
    <dgm:pt modelId="{4BB21480-FCCC-4EED-9598-6F34DFA4C876}">
      <dgm:prSet phldrT="[Text]" custT="1"/>
      <dgm:spPr>
        <a:xfrm>
          <a:off x="6426846" y="1152174"/>
          <a:ext cx="1800224" cy="720089"/>
        </a:xfrm>
        <a:gradFill rotWithShape="0">
          <a:gsLst>
            <a:gs pos="0">
              <a:srgbClr val="A5C249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A5C249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A5C249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gm:spPr>
      <dgm:t>
        <a:bodyPr/>
        <a:lstStyle/>
        <a:p>
          <a:r>
            <a:rPr lang="en-US" sz="1400" dirty="0" smtClean="0">
              <a:solidFill>
                <a:schemeClr val="tx1"/>
              </a:solidFill>
              <a:latin typeface="+mn-lt"/>
              <a:ea typeface="+mn-ea"/>
              <a:cs typeface="+mn-cs"/>
            </a:rPr>
            <a:t>Forecasting</a:t>
          </a:r>
          <a:endParaRPr lang="en-US" sz="1400" dirty="0">
            <a:solidFill>
              <a:schemeClr val="tx1"/>
            </a:solidFill>
            <a:latin typeface="+mn-lt"/>
            <a:ea typeface="+mn-ea"/>
            <a:cs typeface="+mn-cs"/>
          </a:endParaRPr>
        </a:p>
      </dgm:t>
    </dgm:pt>
    <dgm:pt modelId="{CE153831-E86F-4570-A92F-A98A251758E4}" type="parTrans" cxnId="{EF3A59B6-C7FB-4748-B365-7BC994C8D10E}">
      <dgm:prSet/>
      <dgm:spPr/>
      <dgm:t>
        <a:bodyPr/>
        <a:lstStyle/>
        <a:p>
          <a:endParaRPr lang="en-US" sz="1400"/>
        </a:p>
      </dgm:t>
    </dgm:pt>
    <dgm:pt modelId="{7205DF69-85ED-45FB-8FE9-9DF7C6A7D20C}" type="sibTrans" cxnId="{EF3A59B6-C7FB-4748-B365-7BC994C8D10E}">
      <dgm:prSet/>
      <dgm:spPr/>
      <dgm:t>
        <a:bodyPr/>
        <a:lstStyle/>
        <a:p>
          <a:endParaRPr lang="en-US" sz="1400"/>
        </a:p>
      </dgm:t>
    </dgm:pt>
    <dgm:pt modelId="{C2064274-AC45-4D3C-9648-D7511D3F6E62}">
      <dgm:prSet phldrT="[Text]" custT="1"/>
      <dgm:spPr>
        <a:xfrm>
          <a:off x="6426846" y="1962275"/>
          <a:ext cx="1440179" cy="771750"/>
        </a:xfrm>
        <a:noFill/>
        <a:ln>
          <a:noFill/>
        </a:ln>
        <a:effectLst/>
      </dgm:spPr>
      <dgm:t>
        <a:bodyPr/>
        <a:lstStyle/>
        <a:p>
          <a:r>
            <a:rPr lang="en-US" sz="1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+mn-cs"/>
            </a:rPr>
            <a:t>Course of Action (COA) Analysis</a:t>
          </a:r>
          <a:endParaRPr lang="en-US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lt"/>
            <a:ea typeface="+mn-ea"/>
            <a:cs typeface="+mn-cs"/>
          </a:endParaRPr>
        </a:p>
      </dgm:t>
    </dgm:pt>
    <dgm:pt modelId="{4973DDB2-9184-4B12-BA90-B9697DA8AF72}" type="parTrans" cxnId="{BFAAD454-4703-4AB6-BF1B-FAFB6FB513C9}">
      <dgm:prSet/>
      <dgm:spPr/>
      <dgm:t>
        <a:bodyPr/>
        <a:lstStyle/>
        <a:p>
          <a:endParaRPr lang="en-US" sz="1400"/>
        </a:p>
      </dgm:t>
    </dgm:pt>
    <dgm:pt modelId="{4837B647-500A-48A7-A766-47C391633DAA}" type="sibTrans" cxnId="{BFAAD454-4703-4AB6-BF1B-FAFB6FB513C9}">
      <dgm:prSet/>
      <dgm:spPr/>
      <dgm:t>
        <a:bodyPr/>
        <a:lstStyle/>
        <a:p>
          <a:endParaRPr lang="en-US" sz="1400"/>
        </a:p>
      </dgm:t>
    </dgm:pt>
    <dgm:pt modelId="{1C153BF1-47C0-4BEB-8C64-F740D4F5AFE6}">
      <dgm:prSet phldrT="[Text]" custT="1"/>
      <dgm:spPr>
        <a:xfrm>
          <a:off x="4842621" y="1962275"/>
          <a:ext cx="1440179" cy="771750"/>
        </a:xfrm>
        <a:noFill/>
        <a:ln>
          <a:noFill/>
        </a:ln>
        <a:effectLst/>
      </dgm:spPr>
      <dgm:t>
        <a:bodyPr/>
        <a:lstStyle/>
        <a:p>
          <a:r>
            <a:rPr lang="en-US" sz="1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+mn-cs"/>
            </a:rPr>
            <a:t>Work Prioritization</a:t>
          </a:r>
          <a:endParaRPr lang="en-US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lt"/>
            <a:ea typeface="+mn-ea"/>
            <a:cs typeface="+mn-cs"/>
          </a:endParaRPr>
        </a:p>
      </dgm:t>
    </dgm:pt>
    <dgm:pt modelId="{402D7FDC-FFF9-4236-AD54-FA53BC971F07}" type="parTrans" cxnId="{E1937128-33B5-4B19-AAEB-F4BB99AB0A73}">
      <dgm:prSet/>
      <dgm:spPr/>
      <dgm:t>
        <a:bodyPr/>
        <a:lstStyle/>
        <a:p>
          <a:endParaRPr lang="en-US" sz="1400"/>
        </a:p>
      </dgm:t>
    </dgm:pt>
    <dgm:pt modelId="{4D66A2AA-B0B2-4E9A-A218-0F8CB51C5CBC}" type="sibTrans" cxnId="{E1937128-33B5-4B19-AAEB-F4BB99AB0A73}">
      <dgm:prSet/>
      <dgm:spPr/>
      <dgm:t>
        <a:bodyPr/>
        <a:lstStyle/>
        <a:p>
          <a:endParaRPr lang="en-US" sz="1400"/>
        </a:p>
      </dgm:t>
    </dgm:pt>
    <dgm:pt modelId="{A9A9AE37-02DE-48BB-B194-4DCEEFBF9723}">
      <dgm:prSet phldrT="[Text]" custT="1"/>
      <dgm:spPr>
        <a:xfrm>
          <a:off x="2528" y="1962275"/>
          <a:ext cx="1440179" cy="771750"/>
        </a:xfrm>
        <a:noFill/>
        <a:ln>
          <a:noFill/>
        </a:ln>
        <a:effectLst/>
      </dgm:spPr>
      <dgm:t>
        <a:bodyPr/>
        <a:lstStyle/>
        <a:p>
          <a:endParaRPr lang="en-US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lt"/>
            <a:ea typeface="+mn-ea"/>
            <a:cs typeface="+mn-cs"/>
          </a:endParaRPr>
        </a:p>
      </dgm:t>
    </dgm:pt>
    <dgm:pt modelId="{91C4B948-C58E-4F7C-B8A8-48DC9A0112CA}" type="parTrans" cxnId="{D74192A4-56A0-44AC-B266-ED145D713B7B}">
      <dgm:prSet/>
      <dgm:spPr/>
      <dgm:t>
        <a:bodyPr/>
        <a:lstStyle/>
        <a:p>
          <a:endParaRPr lang="en-US" sz="1400"/>
        </a:p>
      </dgm:t>
    </dgm:pt>
    <dgm:pt modelId="{51C3A662-273F-44E7-BDE4-762E95B58468}" type="sibTrans" cxnId="{D74192A4-56A0-44AC-B266-ED145D713B7B}">
      <dgm:prSet/>
      <dgm:spPr/>
      <dgm:t>
        <a:bodyPr/>
        <a:lstStyle/>
        <a:p>
          <a:endParaRPr lang="en-US" sz="1400"/>
        </a:p>
      </dgm:t>
    </dgm:pt>
    <dgm:pt modelId="{C5A69B45-0535-4471-A430-ED5836F2A1E1}">
      <dgm:prSet phldrT="[Text]" custT="1"/>
      <dgm:spPr>
        <a:xfrm>
          <a:off x="1630462" y="2048863"/>
          <a:ext cx="1440180" cy="771750"/>
        </a:xfrm>
        <a:noFill/>
        <a:ln>
          <a:noFill/>
        </a:ln>
        <a:effectLst/>
      </dgm:spPr>
      <dgm:t>
        <a:bodyPr/>
        <a:lstStyle/>
        <a:p>
          <a:endParaRPr lang="en-US" sz="1400" b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lt"/>
            <a:ea typeface="+mn-ea"/>
            <a:cs typeface="+mn-cs"/>
          </a:endParaRPr>
        </a:p>
      </dgm:t>
    </dgm:pt>
    <dgm:pt modelId="{3540B963-9EC6-4F96-B346-79A0D7447808}" type="parTrans" cxnId="{9A7796D7-2CC9-4EC7-8A3E-1089FA22C3C6}">
      <dgm:prSet/>
      <dgm:spPr/>
      <dgm:t>
        <a:bodyPr/>
        <a:lstStyle/>
        <a:p>
          <a:endParaRPr lang="en-US" sz="1400"/>
        </a:p>
      </dgm:t>
    </dgm:pt>
    <dgm:pt modelId="{A521A405-3F4A-4611-96F6-5059933E9BCB}" type="sibTrans" cxnId="{9A7796D7-2CC9-4EC7-8A3E-1089FA22C3C6}">
      <dgm:prSet/>
      <dgm:spPr/>
      <dgm:t>
        <a:bodyPr/>
        <a:lstStyle/>
        <a:p>
          <a:endParaRPr lang="en-US" sz="1400"/>
        </a:p>
      </dgm:t>
    </dgm:pt>
    <dgm:pt modelId="{B3B63099-2536-4E1B-8EF9-E8A2E083EF63}">
      <dgm:prSet phldrT="[Text]" custT="1"/>
      <dgm:spPr>
        <a:xfrm>
          <a:off x="4842621" y="1962275"/>
          <a:ext cx="1440179" cy="771750"/>
        </a:xfrm>
        <a:noFill/>
        <a:ln>
          <a:noFill/>
        </a:ln>
        <a:effectLst/>
      </dgm:spPr>
      <dgm:t>
        <a:bodyPr/>
        <a:lstStyle/>
        <a:p>
          <a:endParaRPr lang="en-US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lt"/>
            <a:ea typeface="+mn-ea"/>
            <a:cs typeface="+mn-cs"/>
          </a:endParaRPr>
        </a:p>
      </dgm:t>
    </dgm:pt>
    <dgm:pt modelId="{8D0BF317-A4D9-4491-AA64-A96310EE7671}" type="parTrans" cxnId="{205B473B-8745-4798-AF32-3D37414C28AA}">
      <dgm:prSet/>
      <dgm:spPr/>
      <dgm:t>
        <a:bodyPr/>
        <a:lstStyle/>
        <a:p>
          <a:endParaRPr lang="en-US" sz="1400"/>
        </a:p>
      </dgm:t>
    </dgm:pt>
    <dgm:pt modelId="{3C7ABD71-29A7-4472-8331-B798064A7C62}" type="sibTrans" cxnId="{205B473B-8745-4798-AF32-3D37414C28AA}">
      <dgm:prSet/>
      <dgm:spPr/>
      <dgm:t>
        <a:bodyPr/>
        <a:lstStyle/>
        <a:p>
          <a:endParaRPr lang="en-US" sz="1400"/>
        </a:p>
      </dgm:t>
    </dgm:pt>
    <dgm:pt modelId="{AEA00095-C731-43E7-848E-4EECE82D0498}">
      <dgm:prSet phldrT="[Text]" custT="1"/>
      <dgm:spPr>
        <a:xfrm>
          <a:off x="6426846" y="1962275"/>
          <a:ext cx="1440179" cy="771750"/>
        </a:xfrm>
        <a:noFill/>
        <a:ln>
          <a:noFill/>
        </a:ln>
        <a:effectLst/>
      </dgm:spPr>
      <dgm:t>
        <a:bodyPr/>
        <a:lstStyle/>
        <a:p>
          <a:r>
            <a:rPr lang="en-US" sz="1400" b="0" dirty="0" smtClean="0">
              <a:latin typeface="+mn-lt"/>
              <a:cs typeface="Arial" pitchFamily="34" charset="0"/>
            </a:rPr>
            <a:t>“What If ?” Scenarios</a:t>
          </a:r>
          <a:endParaRPr lang="en-US" sz="1400" b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lt"/>
            <a:ea typeface="+mn-ea"/>
            <a:cs typeface="Arial" pitchFamily="34" charset="0"/>
          </a:endParaRPr>
        </a:p>
      </dgm:t>
    </dgm:pt>
    <dgm:pt modelId="{B2D11247-4BE7-41FC-AD81-B2F114B2F4F5}" type="parTrans" cxnId="{30342257-D538-4572-BEEF-3853ADA422C6}">
      <dgm:prSet/>
      <dgm:spPr/>
      <dgm:t>
        <a:bodyPr/>
        <a:lstStyle/>
        <a:p>
          <a:endParaRPr lang="en-US" sz="1400"/>
        </a:p>
      </dgm:t>
    </dgm:pt>
    <dgm:pt modelId="{644BFB02-06BF-4775-982A-CE923FB5F3CD}" type="sibTrans" cxnId="{30342257-D538-4572-BEEF-3853ADA422C6}">
      <dgm:prSet/>
      <dgm:spPr/>
      <dgm:t>
        <a:bodyPr/>
        <a:lstStyle/>
        <a:p>
          <a:endParaRPr lang="en-US" sz="1400"/>
        </a:p>
      </dgm:t>
    </dgm:pt>
    <dgm:pt modelId="{E8E419C1-12B6-4B73-9A64-509952ADBF07}">
      <dgm:prSet phldrT="[Text]" custT="1"/>
      <dgm:spPr>
        <a:xfrm>
          <a:off x="6426846" y="1962275"/>
          <a:ext cx="1440179" cy="771750"/>
        </a:xfrm>
        <a:noFill/>
        <a:ln>
          <a:noFill/>
        </a:ln>
        <a:effectLst/>
      </dgm:spPr>
      <dgm:t>
        <a:bodyPr/>
        <a:lstStyle/>
        <a:p>
          <a:endParaRPr lang="en-US" sz="1400" b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lt"/>
            <a:ea typeface="+mn-ea"/>
            <a:cs typeface="Arial" pitchFamily="34" charset="0"/>
          </a:endParaRPr>
        </a:p>
      </dgm:t>
    </dgm:pt>
    <dgm:pt modelId="{ED30C180-282F-4EC8-8CDE-0E1A6712575D}" type="parTrans" cxnId="{4CF1C2B7-4549-482A-A609-728A53F20525}">
      <dgm:prSet/>
      <dgm:spPr/>
      <dgm:t>
        <a:bodyPr/>
        <a:lstStyle/>
        <a:p>
          <a:endParaRPr lang="en-US" sz="1400"/>
        </a:p>
      </dgm:t>
    </dgm:pt>
    <dgm:pt modelId="{7D4ED0D3-C5AE-46EB-A21D-5DB2902DBD0F}" type="sibTrans" cxnId="{4CF1C2B7-4549-482A-A609-728A53F20525}">
      <dgm:prSet/>
      <dgm:spPr/>
      <dgm:t>
        <a:bodyPr/>
        <a:lstStyle/>
        <a:p>
          <a:endParaRPr lang="en-US" sz="1400"/>
        </a:p>
      </dgm:t>
    </dgm:pt>
    <dgm:pt modelId="{31DA417C-6978-4D9C-9801-6FADFA0FEEA0}">
      <dgm:prSet custT="1"/>
      <dgm:spPr/>
      <dgm:t>
        <a:bodyPr/>
        <a:lstStyle/>
        <a:p>
          <a:endParaRPr lang="en-US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lt"/>
            <a:ea typeface="+mn-ea"/>
            <a:cs typeface="+mn-cs"/>
          </a:endParaRPr>
        </a:p>
      </dgm:t>
    </dgm:pt>
    <dgm:pt modelId="{D77DC292-C739-411A-82B8-4DD4A692AB40}" type="parTrans" cxnId="{B6F8646A-4771-430E-90AB-73842AB4E005}">
      <dgm:prSet/>
      <dgm:spPr/>
      <dgm:t>
        <a:bodyPr/>
        <a:lstStyle/>
        <a:p>
          <a:endParaRPr lang="en-US" sz="1400"/>
        </a:p>
      </dgm:t>
    </dgm:pt>
    <dgm:pt modelId="{0087E820-2521-4B91-B88E-77775189CD0D}" type="sibTrans" cxnId="{B6F8646A-4771-430E-90AB-73842AB4E005}">
      <dgm:prSet/>
      <dgm:spPr/>
      <dgm:t>
        <a:bodyPr/>
        <a:lstStyle/>
        <a:p>
          <a:endParaRPr lang="en-US" sz="1400"/>
        </a:p>
      </dgm:t>
    </dgm:pt>
    <dgm:pt modelId="{AB653980-D842-427C-954B-FFB9E227AD76}">
      <dgm:prSet custT="1"/>
      <dgm:spPr/>
      <dgm:t>
        <a:bodyPr/>
        <a:lstStyle/>
        <a:p>
          <a:r>
            <a:rPr lang="en-US" sz="14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n-lt"/>
              <a:ea typeface="+mn-ea"/>
              <a:cs typeface="+mn-cs"/>
            </a:rPr>
            <a:t>Remaining Service Life</a:t>
          </a:r>
          <a:endParaRPr lang="en-US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lt"/>
            <a:ea typeface="+mn-ea"/>
            <a:cs typeface="+mn-cs"/>
          </a:endParaRPr>
        </a:p>
      </dgm:t>
    </dgm:pt>
    <dgm:pt modelId="{F07C3EE6-D2DD-4E19-8F9A-1BCAC73DFA24}" type="parTrans" cxnId="{92EA1849-3923-4462-88A0-F96EF5163D85}">
      <dgm:prSet/>
      <dgm:spPr/>
      <dgm:t>
        <a:bodyPr/>
        <a:lstStyle/>
        <a:p>
          <a:endParaRPr lang="en-US" sz="1400"/>
        </a:p>
      </dgm:t>
    </dgm:pt>
    <dgm:pt modelId="{1C6B67BD-0592-47C7-95E4-6013F4CC1CD1}" type="sibTrans" cxnId="{92EA1849-3923-4462-88A0-F96EF5163D85}">
      <dgm:prSet/>
      <dgm:spPr/>
      <dgm:t>
        <a:bodyPr/>
        <a:lstStyle/>
        <a:p>
          <a:endParaRPr lang="en-US" sz="1400"/>
        </a:p>
      </dgm:t>
    </dgm:pt>
    <dgm:pt modelId="{08EA3764-B05A-4E4D-967E-DDD05607B8E9}" type="pres">
      <dgm:prSet presAssocID="{747AD4D3-FB87-4E6B-AC9F-FD9819F53B3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57972A8-3A53-4A3F-9748-DB5E56496E7F}" type="pres">
      <dgm:prSet presAssocID="{A24C7B6C-2FAC-47BB-8996-73A43F5A1635}" presName="composite" presStyleCnt="0"/>
      <dgm:spPr/>
    </dgm:pt>
    <dgm:pt modelId="{0089B297-03B6-4789-AA29-39C43F96C0B9}" type="pres">
      <dgm:prSet presAssocID="{A24C7B6C-2FAC-47BB-8996-73A43F5A1635}" presName="parTx" presStyleLbl="node1" presStyleIdx="0" presStyleCnt="5">
        <dgm:presLayoutVars>
          <dgm:chMax val="0"/>
          <dgm:chPref val="0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D63AA3C2-A7B9-4513-8F67-395E82E2FCE6}" type="pres">
      <dgm:prSet presAssocID="{A24C7B6C-2FAC-47BB-8996-73A43F5A1635}" presName="desTx" presStyleLbl="revTx" presStyleIdx="0" presStyleCnt="5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A1A592C0-2791-469D-9AF1-0970EA6BB9CB}" type="pres">
      <dgm:prSet presAssocID="{9B89EEA5-92B1-4B8E-BC6F-AFA93129F67D}" presName="space" presStyleCnt="0"/>
      <dgm:spPr/>
    </dgm:pt>
    <dgm:pt modelId="{45F19157-45F8-4FBF-A127-F9EC4E319CB3}" type="pres">
      <dgm:prSet presAssocID="{14FE1268-56BE-417C-A7D2-A8EECAC30455}" presName="composite" presStyleCnt="0"/>
      <dgm:spPr/>
    </dgm:pt>
    <dgm:pt modelId="{45BBD3EF-D3B9-4721-81E3-CA7A1E6587DC}" type="pres">
      <dgm:prSet presAssocID="{14FE1268-56BE-417C-A7D2-A8EECAC30455}" presName="parTx" presStyleLbl="node1" presStyleIdx="1" presStyleCnt="5" custScaleX="104856" custScaleY="104856" custLinFactNeighborX="747" custLinFactNeighborY="904">
        <dgm:presLayoutVars>
          <dgm:chMax val="0"/>
          <dgm:chPref val="0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7D15F71D-43E0-404D-91A7-A22CD0111745}" type="pres">
      <dgm:prSet presAssocID="{14FE1268-56BE-417C-A7D2-A8EECAC30455}" presName="desTx" presStyleLbl="revTx" presStyleIdx="1" presStyleCnt="5" custLinFactNeighborY="429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ADBDE49A-B41F-4549-99F0-6C04612218D0}" type="pres">
      <dgm:prSet presAssocID="{6043CDCA-6684-4A11-8452-D9BD0D97D770}" presName="space" presStyleCnt="0"/>
      <dgm:spPr/>
    </dgm:pt>
    <dgm:pt modelId="{91EC6243-2380-49E9-BECD-D73294874426}" type="pres">
      <dgm:prSet presAssocID="{ABB7E61B-F530-461F-ACDA-B060BE47BE42}" presName="composite" presStyleCnt="0"/>
      <dgm:spPr/>
    </dgm:pt>
    <dgm:pt modelId="{C457626F-2C31-462E-AB5A-E14ABF119C67}" type="pres">
      <dgm:prSet presAssocID="{ABB7E61B-F530-461F-ACDA-B060BE47BE42}" presName="parTx" presStyleLbl="node1" presStyleIdx="2" presStyleCnt="5">
        <dgm:presLayoutVars>
          <dgm:chMax val="0"/>
          <dgm:chPref val="0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985DCFE0-CD65-45EC-82F2-268D9D2B7E8B}" type="pres">
      <dgm:prSet presAssocID="{ABB7E61B-F530-461F-ACDA-B060BE47BE42}" presName="desTx" presStyleLbl="revTx" presStyleIdx="2" presStyleCnt="5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B787C5E7-08F4-4315-8B14-380D79668708}" type="pres">
      <dgm:prSet presAssocID="{D3B207C3-6A22-45D2-B288-CF0AD7A3ACA7}" presName="space" presStyleCnt="0"/>
      <dgm:spPr/>
    </dgm:pt>
    <dgm:pt modelId="{A25576A1-776B-496D-8D2F-65F25859A151}" type="pres">
      <dgm:prSet presAssocID="{077184EA-3A4B-4B8E-A3AA-9859F210B17D}" presName="composite" presStyleCnt="0"/>
      <dgm:spPr/>
    </dgm:pt>
    <dgm:pt modelId="{47EBCA62-90A5-43DD-B523-6AA3249D74A2}" type="pres">
      <dgm:prSet presAssocID="{077184EA-3A4B-4B8E-A3AA-9859F210B17D}" presName="parTx" presStyleLbl="node1" presStyleIdx="3" presStyleCnt="5">
        <dgm:presLayoutVars>
          <dgm:chMax val="0"/>
          <dgm:chPref val="0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AF457746-084A-41F0-9928-3E7F15515A36}" type="pres">
      <dgm:prSet presAssocID="{077184EA-3A4B-4B8E-A3AA-9859F210B17D}" presName="desTx" presStyleLbl="revTx" presStyleIdx="3" presStyleCnt="5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E1095343-EF50-42CE-9DD8-23605BFF6470}" type="pres">
      <dgm:prSet presAssocID="{52B567A4-7803-45BF-A9EF-83DE9C25F02A}" presName="space" presStyleCnt="0"/>
      <dgm:spPr/>
    </dgm:pt>
    <dgm:pt modelId="{6F324D23-C707-41FC-BB21-F13684C7E284}" type="pres">
      <dgm:prSet presAssocID="{4BB21480-FCCC-4EED-9598-6F34DFA4C876}" presName="composite" presStyleCnt="0"/>
      <dgm:spPr/>
    </dgm:pt>
    <dgm:pt modelId="{165F15BD-06AD-4E25-A3E5-E3803ED105D1}" type="pres">
      <dgm:prSet presAssocID="{4BB21480-FCCC-4EED-9598-6F34DFA4C876}" presName="parTx" presStyleLbl="node1" presStyleIdx="4" presStyleCnt="5">
        <dgm:presLayoutVars>
          <dgm:chMax val="0"/>
          <dgm:chPref val="0"/>
          <dgm:bulletEnabled val="1"/>
        </dgm:presLayoutVars>
      </dgm:prSet>
      <dgm:spPr>
        <a:prstGeom prst="chevron">
          <a:avLst/>
        </a:prstGeom>
      </dgm:spPr>
      <dgm:t>
        <a:bodyPr/>
        <a:lstStyle/>
        <a:p>
          <a:endParaRPr lang="en-US"/>
        </a:p>
      </dgm:t>
    </dgm:pt>
    <dgm:pt modelId="{112AF355-DA88-4E0C-A991-C73053746F14}" type="pres">
      <dgm:prSet presAssocID="{4BB21480-FCCC-4EED-9598-6F34DFA4C876}" presName="desTx" presStyleLbl="revTx" presStyleIdx="4" presStyleCnt="5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</dgm:ptLst>
  <dgm:cxnLst>
    <dgm:cxn modelId="{59EE8915-7166-401B-A43A-01CF1DA14D15}" srcId="{ABB7E61B-F530-461F-ACDA-B060BE47BE42}" destId="{3948D6ED-E6B3-4FE0-A223-B24D49E6283D}" srcOrd="0" destOrd="0" parTransId="{7CC7B5C0-43A0-42CC-A982-9156D8437265}" sibTransId="{5C68655B-F993-49EA-A4C1-320853D313EE}"/>
    <dgm:cxn modelId="{BFAAD454-4703-4AB6-BF1B-FAFB6FB513C9}" srcId="{4BB21480-FCCC-4EED-9598-6F34DFA4C876}" destId="{C2064274-AC45-4D3C-9648-D7511D3F6E62}" srcOrd="2" destOrd="0" parTransId="{4973DDB2-9184-4B12-BA90-B9697DA8AF72}" sibTransId="{4837B647-500A-48A7-A766-47C391633DAA}"/>
    <dgm:cxn modelId="{1CFFFAD4-5599-4285-AB18-BEC1E1E6C5A4}" srcId="{14FE1268-56BE-417C-A7D2-A8EECAC30455}" destId="{86847EE4-49E7-40CD-BC9B-F8B67BFE01E2}" srcOrd="2" destOrd="0" parTransId="{00169B3A-0E1B-4A4B-A8F1-0AE900EBB8AA}" sibTransId="{8C3E9D43-2602-4FFB-A1A2-2DAA8D285FD8}"/>
    <dgm:cxn modelId="{51824FBE-4DA7-4009-86E6-59A042DD4DAC}" type="presOf" srcId="{E8E419C1-12B6-4B73-9A64-509952ADBF07}" destId="{112AF355-DA88-4E0C-A991-C73053746F14}" srcOrd="0" destOrd="1" presId="urn:microsoft.com/office/officeart/2005/8/layout/chevron1"/>
    <dgm:cxn modelId="{D74192A4-56A0-44AC-B266-ED145D713B7B}" srcId="{A24C7B6C-2FAC-47BB-8996-73A43F5A1635}" destId="{A9A9AE37-02DE-48BB-B194-4DCEEFBF9723}" srcOrd="1" destOrd="0" parTransId="{91C4B948-C58E-4F7C-B8A8-48DC9A0112CA}" sibTransId="{51C3A662-273F-44E7-BDE4-762E95B58468}"/>
    <dgm:cxn modelId="{92EA1849-3923-4462-88A0-F96EF5163D85}" srcId="{ABB7E61B-F530-461F-ACDA-B060BE47BE42}" destId="{AB653980-D842-427C-954B-FFB9E227AD76}" srcOrd="2" destOrd="0" parTransId="{F07C3EE6-D2DD-4E19-8F9A-1BCAC73DFA24}" sibTransId="{1C6B67BD-0592-47C7-95E4-6013F4CC1CD1}"/>
    <dgm:cxn modelId="{F42701A1-784A-431D-B21F-986A3CBF14BC}" type="presOf" srcId="{A9A9AE37-02DE-48BB-B194-4DCEEFBF9723}" destId="{D63AA3C2-A7B9-4513-8F67-395E82E2FCE6}" srcOrd="0" destOrd="1" presId="urn:microsoft.com/office/officeart/2005/8/layout/chevron1"/>
    <dgm:cxn modelId="{60B698A2-2AE1-42A4-B0FF-7D095544E563}" srcId="{077184EA-3A4B-4B8E-A3AA-9859F210B17D}" destId="{12F87084-F75D-4C3D-B068-8FB52C3DE55A}" srcOrd="0" destOrd="0" parTransId="{9F2AC2D6-D5C3-43B4-B411-386DDD8318C0}" sibTransId="{A5D69938-60EC-4CE3-8023-D46ADEA74398}"/>
    <dgm:cxn modelId="{6CE47030-57D0-448D-B0EC-16D26C3BD03A}" type="presOf" srcId="{12F87084-F75D-4C3D-B068-8FB52C3DE55A}" destId="{AF457746-084A-41F0-9928-3E7F15515A36}" srcOrd="0" destOrd="0" presId="urn:microsoft.com/office/officeart/2005/8/layout/chevron1"/>
    <dgm:cxn modelId="{9A7796D7-2CC9-4EC7-8A3E-1089FA22C3C6}" srcId="{14FE1268-56BE-417C-A7D2-A8EECAC30455}" destId="{C5A69B45-0535-4471-A430-ED5836F2A1E1}" srcOrd="1" destOrd="0" parTransId="{3540B963-9EC6-4F96-B346-79A0D7447808}" sibTransId="{A521A405-3F4A-4611-96F6-5059933E9BCB}"/>
    <dgm:cxn modelId="{73336656-D983-42C7-A43B-4396BDB7D8F1}" type="presOf" srcId="{4BB21480-FCCC-4EED-9598-6F34DFA4C876}" destId="{165F15BD-06AD-4E25-A3E5-E3803ED105D1}" srcOrd="0" destOrd="0" presId="urn:microsoft.com/office/officeart/2005/8/layout/chevron1"/>
    <dgm:cxn modelId="{E51A6A2E-F030-415F-B04D-A42CF99AC2BD}" type="presOf" srcId="{ABB7E61B-F530-461F-ACDA-B060BE47BE42}" destId="{C457626F-2C31-462E-AB5A-E14ABF119C67}" srcOrd="0" destOrd="0" presId="urn:microsoft.com/office/officeart/2005/8/layout/chevron1"/>
    <dgm:cxn modelId="{CEBDBA70-538D-4EED-B8E3-D1691ADFAE4C}" srcId="{747AD4D3-FB87-4E6B-AC9F-FD9819F53B32}" destId="{A24C7B6C-2FAC-47BB-8996-73A43F5A1635}" srcOrd="0" destOrd="0" parTransId="{2AE00F9B-6C3E-4890-891B-D031BC69193C}" sibTransId="{9B89EEA5-92B1-4B8E-BC6F-AFA93129F67D}"/>
    <dgm:cxn modelId="{1211BB95-FBDF-4948-964C-210D8AC2B66F}" srcId="{A24C7B6C-2FAC-47BB-8996-73A43F5A1635}" destId="{B45A0963-474A-40FD-A5D2-B7F41AA48CFB}" srcOrd="2" destOrd="0" parTransId="{DE4BBC3D-5F1E-4665-9F0F-22A5FFEF4076}" sibTransId="{9F946182-0CCF-40D1-ACC8-2958F647EA5C}"/>
    <dgm:cxn modelId="{30342257-D538-4572-BEEF-3853ADA422C6}" srcId="{4BB21480-FCCC-4EED-9598-6F34DFA4C876}" destId="{AEA00095-C731-43E7-848E-4EECE82D0498}" srcOrd="0" destOrd="0" parTransId="{B2D11247-4BE7-41FC-AD81-B2F114B2F4F5}" sibTransId="{644BFB02-06BF-4775-982A-CE923FB5F3CD}"/>
    <dgm:cxn modelId="{EF3A59B6-C7FB-4748-B365-7BC994C8D10E}" srcId="{747AD4D3-FB87-4E6B-AC9F-FD9819F53B32}" destId="{4BB21480-FCCC-4EED-9598-6F34DFA4C876}" srcOrd="4" destOrd="0" parTransId="{CE153831-E86F-4570-A92F-A98A251758E4}" sibTransId="{7205DF69-85ED-45FB-8FE9-9DF7C6A7D20C}"/>
    <dgm:cxn modelId="{B6F8646A-4771-430E-90AB-73842AB4E005}" srcId="{ABB7E61B-F530-461F-ACDA-B060BE47BE42}" destId="{31DA417C-6978-4D9C-9801-6FADFA0FEEA0}" srcOrd="1" destOrd="0" parTransId="{D77DC292-C739-411A-82B8-4DD4A692AB40}" sibTransId="{0087E820-2521-4B91-B88E-77775189CD0D}"/>
    <dgm:cxn modelId="{EC942B30-BBC8-4A85-833E-5F5558531D8E}" type="presOf" srcId="{B3B63099-2536-4E1B-8EF9-E8A2E083EF63}" destId="{AF457746-084A-41F0-9928-3E7F15515A36}" srcOrd="0" destOrd="1" presId="urn:microsoft.com/office/officeart/2005/8/layout/chevron1"/>
    <dgm:cxn modelId="{8DA915A9-4D60-46FB-8FEF-B0AD80CA07CC}" srcId="{747AD4D3-FB87-4E6B-AC9F-FD9819F53B32}" destId="{ABB7E61B-F530-461F-ACDA-B060BE47BE42}" srcOrd="2" destOrd="0" parTransId="{085215DA-7D92-4688-B6F8-28983020CA1B}" sibTransId="{D3B207C3-6A22-45D2-B288-CF0AD7A3ACA7}"/>
    <dgm:cxn modelId="{9E82DBDA-78E0-4EA0-A905-6ED61F58CBD3}" type="presOf" srcId="{077184EA-3A4B-4B8E-A3AA-9859F210B17D}" destId="{47EBCA62-90A5-43DD-B523-6AA3249D74A2}" srcOrd="0" destOrd="0" presId="urn:microsoft.com/office/officeart/2005/8/layout/chevron1"/>
    <dgm:cxn modelId="{E2CA6F8F-D3CE-42D2-AAEC-E30BEA315A0B}" type="presOf" srcId="{6CD79BD9-7433-4F6C-BD7E-DAA7ED916CE8}" destId="{D63AA3C2-A7B9-4513-8F67-395E82E2FCE6}" srcOrd="0" destOrd="0" presId="urn:microsoft.com/office/officeart/2005/8/layout/chevron1"/>
    <dgm:cxn modelId="{D02A61F8-A8EA-484B-AD08-74AF39004C24}" type="presOf" srcId="{A24C7B6C-2FAC-47BB-8996-73A43F5A1635}" destId="{0089B297-03B6-4789-AA29-39C43F96C0B9}" srcOrd="0" destOrd="0" presId="urn:microsoft.com/office/officeart/2005/8/layout/chevron1"/>
    <dgm:cxn modelId="{7E699C7A-2D65-4C72-B750-C1DD9E603A30}" type="presOf" srcId="{AB653980-D842-427C-954B-FFB9E227AD76}" destId="{985DCFE0-CD65-45EC-82F2-268D9D2B7E8B}" srcOrd="0" destOrd="2" presId="urn:microsoft.com/office/officeart/2005/8/layout/chevron1"/>
    <dgm:cxn modelId="{E1937128-33B5-4B19-AAEB-F4BB99AB0A73}" srcId="{077184EA-3A4B-4B8E-A3AA-9859F210B17D}" destId="{1C153BF1-47C0-4BEB-8C64-F740D4F5AFE6}" srcOrd="2" destOrd="0" parTransId="{402D7FDC-FFF9-4236-AD54-FA53BC971F07}" sibTransId="{4D66A2AA-B0B2-4E9A-A218-0F8CB51C5CBC}"/>
    <dgm:cxn modelId="{00B0AF64-CF6B-4170-8DC4-A98AA0654A70}" type="presOf" srcId="{C2064274-AC45-4D3C-9648-D7511D3F6E62}" destId="{112AF355-DA88-4E0C-A991-C73053746F14}" srcOrd="0" destOrd="2" presId="urn:microsoft.com/office/officeart/2005/8/layout/chevron1"/>
    <dgm:cxn modelId="{5A9EC64A-5F3B-4514-849A-1BB7EA0DF2EE}" type="presOf" srcId="{747AD4D3-FB87-4E6B-AC9F-FD9819F53B32}" destId="{08EA3764-B05A-4E4D-967E-DDD05607B8E9}" srcOrd="0" destOrd="0" presId="urn:microsoft.com/office/officeart/2005/8/layout/chevron1"/>
    <dgm:cxn modelId="{30D75D19-503F-49A2-9149-FA91CED5C649}" srcId="{747AD4D3-FB87-4E6B-AC9F-FD9819F53B32}" destId="{077184EA-3A4B-4B8E-A3AA-9859F210B17D}" srcOrd="3" destOrd="0" parTransId="{8350638E-42F4-44DB-9AD9-C7576F93A87D}" sibTransId="{52B567A4-7803-45BF-A9EF-83DE9C25F02A}"/>
    <dgm:cxn modelId="{FE08F913-124A-4EAE-8A4B-1C0DED448F88}" type="presOf" srcId="{3948D6ED-E6B3-4FE0-A223-B24D49E6283D}" destId="{985DCFE0-CD65-45EC-82F2-268D9D2B7E8B}" srcOrd="0" destOrd="0" presId="urn:microsoft.com/office/officeart/2005/8/layout/chevron1"/>
    <dgm:cxn modelId="{43894772-1F8A-47EC-8849-4083629013F8}" type="presOf" srcId="{86847EE4-49E7-40CD-BC9B-F8B67BFE01E2}" destId="{7D15F71D-43E0-404D-91A7-A22CD0111745}" srcOrd="0" destOrd="2" presId="urn:microsoft.com/office/officeart/2005/8/layout/chevron1"/>
    <dgm:cxn modelId="{472D3FC7-E3C4-4567-84CD-9A40D42FD480}" type="presOf" srcId="{3A66CA19-DB79-43D8-B5D6-DB00F1D101E9}" destId="{7D15F71D-43E0-404D-91A7-A22CD0111745}" srcOrd="0" destOrd="0" presId="urn:microsoft.com/office/officeart/2005/8/layout/chevron1"/>
    <dgm:cxn modelId="{10FD53C5-A733-4EFD-BAE1-2B12EED3F5C9}" srcId="{A24C7B6C-2FAC-47BB-8996-73A43F5A1635}" destId="{6CD79BD9-7433-4F6C-BD7E-DAA7ED916CE8}" srcOrd="0" destOrd="0" parTransId="{A66D17DA-7252-4CF4-84D3-234DEE48A0AE}" sibTransId="{FAD38998-E6CC-4A50-8946-8E18A66EDB40}"/>
    <dgm:cxn modelId="{AB1912C6-CBE0-448A-9CA3-C5DDF9CE2D04}" type="presOf" srcId="{B45A0963-474A-40FD-A5D2-B7F41AA48CFB}" destId="{D63AA3C2-A7B9-4513-8F67-395E82E2FCE6}" srcOrd="0" destOrd="2" presId="urn:microsoft.com/office/officeart/2005/8/layout/chevron1"/>
    <dgm:cxn modelId="{4CF1C2B7-4549-482A-A609-728A53F20525}" srcId="{4BB21480-FCCC-4EED-9598-6F34DFA4C876}" destId="{E8E419C1-12B6-4B73-9A64-509952ADBF07}" srcOrd="1" destOrd="0" parTransId="{ED30C180-282F-4EC8-8CDE-0E1A6712575D}" sibTransId="{7D4ED0D3-C5AE-46EB-A21D-5DB2902DBD0F}"/>
    <dgm:cxn modelId="{F7CB378A-03F1-4DE8-AE5D-8FCB26D50637}" srcId="{747AD4D3-FB87-4E6B-AC9F-FD9819F53B32}" destId="{14FE1268-56BE-417C-A7D2-A8EECAC30455}" srcOrd="1" destOrd="0" parTransId="{195A95E0-F408-4D75-9CF5-15104E9DB483}" sibTransId="{6043CDCA-6684-4A11-8452-D9BD0D97D770}"/>
    <dgm:cxn modelId="{5F6B07F1-6D50-4DDE-966A-8033B4A01E7D}" type="presOf" srcId="{AEA00095-C731-43E7-848E-4EECE82D0498}" destId="{112AF355-DA88-4E0C-A991-C73053746F14}" srcOrd="0" destOrd="0" presId="urn:microsoft.com/office/officeart/2005/8/layout/chevron1"/>
    <dgm:cxn modelId="{60116D4E-89F8-45C5-9943-00A3B9FE5498}" type="presOf" srcId="{14FE1268-56BE-417C-A7D2-A8EECAC30455}" destId="{45BBD3EF-D3B9-4721-81E3-CA7A1E6587DC}" srcOrd="0" destOrd="0" presId="urn:microsoft.com/office/officeart/2005/8/layout/chevron1"/>
    <dgm:cxn modelId="{FA32712D-B2D1-4A72-B2A8-00841CF43E77}" srcId="{14FE1268-56BE-417C-A7D2-A8EECAC30455}" destId="{3A66CA19-DB79-43D8-B5D6-DB00F1D101E9}" srcOrd="0" destOrd="0" parTransId="{E9C559DB-F9A8-455E-8A15-3B0E0A56B657}" sibTransId="{B33AFC73-5953-47C2-A95C-EB5C64F3551A}"/>
    <dgm:cxn modelId="{D31C9FA8-1CBD-4A90-8C57-7D28AEC08C6B}" type="presOf" srcId="{C5A69B45-0535-4471-A430-ED5836F2A1E1}" destId="{7D15F71D-43E0-404D-91A7-A22CD0111745}" srcOrd="0" destOrd="1" presId="urn:microsoft.com/office/officeart/2005/8/layout/chevron1"/>
    <dgm:cxn modelId="{5F7E16D8-6D59-4C85-B48C-FC17E619CBB4}" type="presOf" srcId="{31DA417C-6978-4D9C-9801-6FADFA0FEEA0}" destId="{985DCFE0-CD65-45EC-82F2-268D9D2B7E8B}" srcOrd="0" destOrd="1" presId="urn:microsoft.com/office/officeart/2005/8/layout/chevron1"/>
    <dgm:cxn modelId="{4ED75A86-9318-46A1-B0D1-8048ADC33111}" type="presOf" srcId="{1C153BF1-47C0-4BEB-8C64-F740D4F5AFE6}" destId="{AF457746-084A-41F0-9928-3E7F15515A36}" srcOrd="0" destOrd="2" presId="urn:microsoft.com/office/officeart/2005/8/layout/chevron1"/>
    <dgm:cxn modelId="{205B473B-8745-4798-AF32-3D37414C28AA}" srcId="{077184EA-3A4B-4B8E-A3AA-9859F210B17D}" destId="{B3B63099-2536-4E1B-8EF9-E8A2E083EF63}" srcOrd="1" destOrd="0" parTransId="{8D0BF317-A4D9-4491-AA64-A96310EE7671}" sibTransId="{3C7ABD71-29A7-4472-8331-B798064A7C62}"/>
    <dgm:cxn modelId="{C4A4CAC2-16A3-49A5-AC37-CE4A7BF6AD7A}" type="presParOf" srcId="{08EA3764-B05A-4E4D-967E-DDD05607B8E9}" destId="{C57972A8-3A53-4A3F-9748-DB5E56496E7F}" srcOrd="0" destOrd="0" presId="urn:microsoft.com/office/officeart/2005/8/layout/chevron1"/>
    <dgm:cxn modelId="{22A4BF99-8F1F-4339-A654-94B57A8287D8}" type="presParOf" srcId="{C57972A8-3A53-4A3F-9748-DB5E56496E7F}" destId="{0089B297-03B6-4789-AA29-39C43F96C0B9}" srcOrd="0" destOrd="0" presId="urn:microsoft.com/office/officeart/2005/8/layout/chevron1"/>
    <dgm:cxn modelId="{1E2121A3-42ED-4E66-B5E1-B16EECEC77D8}" type="presParOf" srcId="{C57972A8-3A53-4A3F-9748-DB5E56496E7F}" destId="{D63AA3C2-A7B9-4513-8F67-395E82E2FCE6}" srcOrd="1" destOrd="0" presId="urn:microsoft.com/office/officeart/2005/8/layout/chevron1"/>
    <dgm:cxn modelId="{0A0A9598-2D2D-4997-91FA-4F7E4DFA50E7}" type="presParOf" srcId="{08EA3764-B05A-4E4D-967E-DDD05607B8E9}" destId="{A1A592C0-2791-469D-9AF1-0970EA6BB9CB}" srcOrd="1" destOrd="0" presId="urn:microsoft.com/office/officeart/2005/8/layout/chevron1"/>
    <dgm:cxn modelId="{8539D79F-3FD8-4158-8F16-02D202983A96}" type="presParOf" srcId="{08EA3764-B05A-4E4D-967E-DDD05607B8E9}" destId="{45F19157-45F8-4FBF-A127-F9EC4E319CB3}" srcOrd="2" destOrd="0" presId="urn:microsoft.com/office/officeart/2005/8/layout/chevron1"/>
    <dgm:cxn modelId="{33214843-658F-4AA1-B2AC-8BC5167D9F20}" type="presParOf" srcId="{45F19157-45F8-4FBF-A127-F9EC4E319CB3}" destId="{45BBD3EF-D3B9-4721-81E3-CA7A1E6587DC}" srcOrd="0" destOrd="0" presId="urn:microsoft.com/office/officeart/2005/8/layout/chevron1"/>
    <dgm:cxn modelId="{3DE290ED-3D77-401C-829D-7363A35E03AC}" type="presParOf" srcId="{45F19157-45F8-4FBF-A127-F9EC4E319CB3}" destId="{7D15F71D-43E0-404D-91A7-A22CD0111745}" srcOrd="1" destOrd="0" presId="urn:microsoft.com/office/officeart/2005/8/layout/chevron1"/>
    <dgm:cxn modelId="{AD8508FC-05CF-43DC-9E4C-B317D6F51EC4}" type="presParOf" srcId="{08EA3764-B05A-4E4D-967E-DDD05607B8E9}" destId="{ADBDE49A-B41F-4549-99F0-6C04612218D0}" srcOrd="3" destOrd="0" presId="urn:microsoft.com/office/officeart/2005/8/layout/chevron1"/>
    <dgm:cxn modelId="{A81FB0B0-69ED-4B01-A6A4-53325905B3E0}" type="presParOf" srcId="{08EA3764-B05A-4E4D-967E-DDD05607B8E9}" destId="{91EC6243-2380-49E9-BECD-D73294874426}" srcOrd="4" destOrd="0" presId="urn:microsoft.com/office/officeart/2005/8/layout/chevron1"/>
    <dgm:cxn modelId="{8BAAB73D-C691-41BF-A161-09EE323CFCBE}" type="presParOf" srcId="{91EC6243-2380-49E9-BECD-D73294874426}" destId="{C457626F-2C31-462E-AB5A-E14ABF119C67}" srcOrd="0" destOrd="0" presId="urn:microsoft.com/office/officeart/2005/8/layout/chevron1"/>
    <dgm:cxn modelId="{5CFB89FF-DF63-49BD-B042-83B5DD270292}" type="presParOf" srcId="{91EC6243-2380-49E9-BECD-D73294874426}" destId="{985DCFE0-CD65-45EC-82F2-268D9D2B7E8B}" srcOrd="1" destOrd="0" presId="urn:microsoft.com/office/officeart/2005/8/layout/chevron1"/>
    <dgm:cxn modelId="{AB01BF39-A62F-47E0-BB1B-C772A8CD8C54}" type="presParOf" srcId="{08EA3764-B05A-4E4D-967E-DDD05607B8E9}" destId="{B787C5E7-08F4-4315-8B14-380D79668708}" srcOrd="5" destOrd="0" presId="urn:microsoft.com/office/officeart/2005/8/layout/chevron1"/>
    <dgm:cxn modelId="{F1088FB7-C4D0-4F01-903A-3A0BD1DF61F1}" type="presParOf" srcId="{08EA3764-B05A-4E4D-967E-DDD05607B8E9}" destId="{A25576A1-776B-496D-8D2F-65F25859A151}" srcOrd="6" destOrd="0" presId="urn:microsoft.com/office/officeart/2005/8/layout/chevron1"/>
    <dgm:cxn modelId="{A5F1E3ED-649E-4A2D-BA5B-07E27B7AAE6E}" type="presParOf" srcId="{A25576A1-776B-496D-8D2F-65F25859A151}" destId="{47EBCA62-90A5-43DD-B523-6AA3249D74A2}" srcOrd="0" destOrd="0" presId="urn:microsoft.com/office/officeart/2005/8/layout/chevron1"/>
    <dgm:cxn modelId="{DB4F8989-44D2-4408-9F7F-33034F0744DD}" type="presParOf" srcId="{A25576A1-776B-496D-8D2F-65F25859A151}" destId="{AF457746-084A-41F0-9928-3E7F15515A36}" srcOrd="1" destOrd="0" presId="urn:microsoft.com/office/officeart/2005/8/layout/chevron1"/>
    <dgm:cxn modelId="{241FFFF7-C848-480E-AC10-CCCB3F192AC6}" type="presParOf" srcId="{08EA3764-B05A-4E4D-967E-DDD05607B8E9}" destId="{E1095343-EF50-42CE-9DD8-23605BFF6470}" srcOrd="7" destOrd="0" presId="urn:microsoft.com/office/officeart/2005/8/layout/chevron1"/>
    <dgm:cxn modelId="{F66AD608-7E7F-4ADE-A80D-7B04AA800047}" type="presParOf" srcId="{08EA3764-B05A-4E4D-967E-DDD05607B8E9}" destId="{6F324D23-C707-41FC-BB21-F13684C7E284}" srcOrd="8" destOrd="0" presId="urn:microsoft.com/office/officeart/2005/8/layout/chevron1"/>
    <dgm:cxn modelId="{A5127016-28DD-4931-BCC3-51F42665E957}" type="presParOf" srcId="{6F324D23-C707-41FC-BB21-F13684C7E284}" destId="{165F15BD-06AD-4E25-A3E5-E3803ED105D1}" srcOrd="0" destOrd="0" presId="urn:microsoft.com/office/officeart/2005/8/layout/chevron1"/>
    <dgm:cxn modelId="{55B23226-4E60-45F6-AF0B-E881C5F955F6}" type="presParOf" srcId="{6F324D23-C707-41FC-BB21-F13684C7E284}" destId="{112AF355-DA88-4E0C-A991-C73053746F14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C926920-5C3D-4531-916C-67E5E6DFD891}" type="datetimeFigureOut">
              <a:rPr lang="en-US" smtClean="0"/>
              <a:t>5/14/2018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DD61C2-BA0E-4748-A6F8-EEA9C88F93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5642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F33B216-80DD-4201-8D76-9977BF556BB8}" type="datetimeFigureOut">
              <a:rPr lang="en-US" smtClean="0"/>
              <a:t>5/14/2018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2A8256A-2015-4E81-B16D-852936B66C2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525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57066" indent="-291179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64717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30604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96491" indent="-23294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4D48B793-7BDC-4070-8D93-D3B960BD25C0}" type="slidenum">
              <a:rPr lang="en-US" altLang="en-US" smtClean="0">
                <a:solidFill>
                  <a:prstClr val="black"/>
                </a:solidFill>
              </a:rPr>
              <a:pPr/>
              <a:t>1</a:t>
            </a:fld>
            <a:endParaRPr lang="en-US" altLang="en-US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874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0EE5F2A-09A9-4D0B-9EBC-F040B70F63EA}" type="slidenum">
              <a:rPr lang="en-US" altLang="en-US" smtClean="0"/>
              <a:pPr/>
              <a:t>4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7388977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7331B60A-B52F-471F-823C-143C927A9806}" type="slidenum">
              <a:rPr lang="en-US" altLang="en-US" smtClean="0"/>
              <a:pPr/>
              <a:t>5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2285397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74C05154-1D6C-457C-A60C-FF788AC9DB6F}" type="slidenum">
              <a:rPr lang="en-US" altLang="en-US" smtClean="0">
                <a:solidFill>
                  <a:srgbClr val="000000"/>
                </a:solidFill>
              </a:rPr>
              <a:pPr/>
              <a:t>6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7506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6400" y="696913"/>
            <a:ext cx="61976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034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6356BFAA-CE7F-4594-A693-3B68E72CA935}" type="slidenum">
              <a:rPr lang="en-US" altLang="en-US" smtClean="0">
                <a:solidFill>
                  <a:srgbClr val="000000"/>
                </a:solidFill>
              </a:rPr>
              <a:pPr/>
              <a:t>12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558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7600" y="3886200"/>
            <a:ext cx="9956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B17387-774A-4511-BF6B-7FB8FC342BA5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7E9B33-9711-44EC-92E4-EBAA7F1125E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83341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5AFFDE-3A74-4B65-B97E-4673FBB81CFA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7B2FB-CEA9-4C32-9C80-3354A5CB930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50355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2025FF-094C-4F3D-864A-8EAB43231D6B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1551F3-E939-441D-8455-B7ACAC3BC6E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73655624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048000" y="664369"/>
            <a:ext cx="6096000" cy="0"/>
          </a:xfrm>
          <a:prstGeom prst="line">
            <a:avLst/>
          </a:prstGeom>
          <a:ln w="22225">
            <a:gradFill flip="none" rotWithShape="1">
              <a:gsLst>
                <a:gs pos="0">
                  <a:schemeClr val="tx2"/>
                </a:gs>
                <a:gs pos="50000">
                  <a:schemeClr val="accent1">
                    <a:lumMod val="75000"/>
                  </a:schemeClr>
                </a:gs>
                <a:gs pos="100000">
                  <a:schemeClr val="tx2"/>
                </a:gs>
              </a:gsLst>
              <a:lin ang="0" scaled="1"/>
              <a:tileRect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43001"/>
            <a:ext cx="10972800" cy="4983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3521BA-6F0A-42E8-9896-260D27B7A988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26DB8-3BD7-4CD0-A806-B400C65BD9A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28532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B3C19-A526-4C78-929D-26BEED40A8C5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4D632A-B50F-4455-82BD-A8D62F40115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2521132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3048000" y="664369"/>
            <a:ext cx="6096000" cy="0"/>
          </a:xfrm>
          <a:prstGeom prst="line">
            <a:avLst/>
          </a:prstGeom>
          <a:ln w="22225">
            <a:gradFill flip="none" rotWithShape="1">
              <a:gsLst>
                <a:gs pos="0">
                  <a:schemeClr val="tx2"/>
                </a:gs>
                <a:gs pos="50000">
                  <a:schemeClr val="accent1">
                    <a:lumMod val="75000"/>
                  </a:schemeClr>
                </a:gs>
                <a:gs pos="100000">
                  <a:schemeClr val="tx2"/>
                </a:gs>
              </a:gsLst>
              <a:lin ang="0" scaled="1"/>
              <a:tileRect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43001"/>
            <a:ext cx="5384800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43001"/>
            <a:ext cx="5384800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94017-16D8-42C9-A598-8E662C584466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5C3284-6FEE-4B23-89F8-F1885258A25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63674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3048000" y="664369"/>
            <a:ext cx="6096000" cy="0"/>
          </a:xfrm>
          <a:prstGeom prst="line">
            <a:avLst/>
          </a:prstGeom>
          <a:ln w="22225">
            <a:gradFill flip="none" rotWithShape="1">
              <a:gsLst>
                <a:gs pos="0">
                  <a:schemeClr val="tx2"/>
                </a:gs>
                <a:gs pos="50000">
                  <a:schemeClr val="accent1">
                    <a:lumMod val="75000"/>
                  </a:schemeClr>
                </a:gs>
                <a:gs pos="100000">
                  <a:schemeClr val="tx2"/>
                </a:gs>
              </a:gsLst>
              <a:lin ang="0" scaled="1"/>
              <a:tileRect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8CAD5-E409-4AAF-9AB9-0109CEC0E6F8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9C241-8DDF-4D7A-9B61-05356DB83C9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88294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3048000" y="664369"/>
            <a:ext cx="6096000" cy="0"/>
          </a:xfrm>
          <a:prstGeom prst="line">
            <a:avLst/>
          </a:prstGeom>
          <a:ln w="22225">
            <a:gradFill flip="none" rotWithShape="1">
              <a:gsLst>
                <a:gs pos="0">
                  <a:schemeClr val="tx2"/>
                </a:gs>
                <a:gs pos="50000">
                  <a:schemeClr val="accent1">
                    <a:lumMod val="75000"/>
                  </a:schemeClr>
                </a:gs>
                <a:gs pos="100000">
                  <a:schemeClr val="tx2"/>
                </a:gs>
              </a:gsLst>
              <a:lin ang="0" scaled="1"/>
              <a:tileRect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4437D-2A9D-49A0-A385-0CF8FC9A38C2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E0E42-BFC3-4040-AEB2-FD49125575C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22149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24F57C-44FF-4BB6-B0B9-7C885534E6BD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98122-0F6B-424D-96A3-3568A5D623F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28266603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58D14C-8E6D-4E24-8646-28F6F67E21C1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8B904-8F5B-4A22-9F5B-4B9A78735FC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23732719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D24ADB-6C6A-4B12-AB00-DAC830CD87A5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5E7AD7-4735-4566-82E8-B4659A8B125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972713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9F0CC01-C416-4404-BA7F-B06FEDDF5782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5/14/2018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B9159BA-481F-4C24-8A49-9DA14BC0DDF9}" type="slidenum">
              <a:rPr lang="en-US" alt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423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ctrTitle"/>
          </p:nvPr>
        </p:nvSpPr>
        <p:spPr>
          <a:xfrm>
            <a:off x="2677886" y="2719137"/>
            <a:ext cx="8667892" cy="838200"/>
          </a:xfrm>
        </p:spPr>
        <p:txBody>
          <a:bodyPr/>
          <a:lstStyle/>
          <a:p>
            <a:pPr eaLnBrk="1" hangingPunct="1"/>
            <a:r>
              <a:rPr lang="en-US" altLang="en-US" sz="3600" dirty="0" smtClean="0"/>
              <a:t>NNSA RPV APPROACH</a:t>
            </a:r>
            <a:endParaRPr lang="en-US" alt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0242" y="4852738"/>
            <a:ext cx="7255042" cy="1143000"/>
          </a:xfrm>
        </p:spPr>
        <p:txBody>
          <a:bodyPr/>
          <a:lstStyle/>
          <a:p>
            <a:pPr algn="l" eaLnBrk="1" hangingPunct="1">
              <a:buFont typeface="Arial" charset="0"/>
              <a:buNone/>
              <a:defRPr/>
            </a:pPr>
            <a:r>
              <a:rPr lang="en-US" sz="2400" dirty="0" smtClean="0"/>
              <a:t>National Nuclear Security Administration</a:t>
            </a:r>
          </a:p>
          <a:p>
            <a:pPr algn="l" eaLnBrk="1" hangingPunct="1">
              <a:buFont typeface="Arial" charset="0"/>
              <a:buNone/>
              <a:defRPr/>
            </a:pPr>
            <a:r>
              <a:rPr lang="en-US" sz="2400" dirty="0" smtClean="0"/>
              <a:t>May 2018</a:t>
            </a:r>
          </a:p>
        </p:txBody>
      </p:sp>
    </p:spTree>
    <p:extLst>
      <p:ext uri="{BB962C8B-B14F-4D97-AF65-F5344CB8AC3E}">
        <p14:creationId xmlns:p14="http://schemas.microsoft.com/office/powerpoint/2010/main" val="9625355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CMMS/BUILDER I</a:t>
            </a:r>
            <a:r>
              <a:rPr lang="en-US" sz="2000" dirty="0" smtClean="0"/>
              <a:t>NTEGRATION</a:t>
            </a:r>
            <a:r>
              <a:rPr lang="en-US" dirty="0" smtClean="0"/>
              <a:t> </a:t>
            </a:r>
            <a:r>
              <a:rPr lang="en-US" sz="2400" dirty="0" smtClean="0"/>
              <a:t>O</a:t>
            </a:r>
            <a:r>
              <a:rPr lang="en-US" sz="2000" dirty="0" smtClean="0"/>
              <a:t>VERVIEW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9569" y="838200"/>
            <a:ext cx="9069596" cy="5700713"/>
          </a:xfrm>
        </p:spPr>
        <p:txBody>
          <a:bodyPr/>
          <a:lstStyle/>
          <a:p>
            <a:r>
              <a:rPr lang="en-US" sz="1500" dirty="0" smtClean="0"/>
              <a:t>Integration Objectives</a:t>
            </a:r>
          </a:p>
          <a:p>
            <a:pPr lvl="1"/>
            <a:r>
              <a:rPr lang="en-US" sz="1500" dirty="0"/>
              <a:t>Separate &amp; Stand-alone programs: potentially cost/labor prohibitive to maintain infrastructure data, no current interface/connection</a:t>
            </a:r>
          </a:p>
          <a:p>
            <a:pPr lvl="1"/>
            <a:r>
              <a:rPr lang="en-US" sz="1500" dirty="0" smtClean="0"/>
              <a:t>Integration </a:t>
            </a:r>
            <a:r>
              <a:rPr lang="en-US" sz="1500" dirty="0"/>
              <a:t>of NNSA BUILDER (planning tool) with NNSA CMMS Systems (execution tool</a:t>
            </a:r>
            <a:r>
              <a:rPr lang="en-US" sz="1500" dirty="0" smtClean="0"/>
              <a:t>)</a:t>
            </a:r>
          </a:p>
          <a:p>
            <a:pPr lvl="1"/>
            <a:r>
              <a:rPr lang="en-US" sz="1500" dirty="0" smtClean="0"/>
              <a:t>Better NNSA </a:t>
            </a:r>
            <a:r>
              <a:rPr lang="en-US" sz="1500" dirty="0"/>
              <a:t>Infrastructure </a:t>
            </a:r>
            <a:r>
              <a:rPr lang="en-US" sz="1500" dirty="0" smtClean="0"/>
              <a:t>Management</a:t>
            </a:r>
            <a:endParaRPr lang="en-US" sz="1500" dirty="0"/>
          </a:p>
          <a:p>
            <a:pPr lvl="2"/>
            <a:r>
              <a:rPr lang="en-US" sz="1500" dirty="0"/>
              <a:t>Data Interface between NNSA BUILDER and CMMS</a:t>
            </a:r>
          </a:p>
          <a:p>
            <a:pPr lvl="2"/>
            <a:r>
              <a:rPr lang="en-US" sz="1500" dirty="0" smtClean="0"/>
              <a:t>Benefits to HQ’s </a:t>
            </a:r>
            <a:r>
              <a:rPr lang="en-US" sz="1500" dirty="0"/>
              <a:t>and Sites </a:t>
            </a:r>
            <a:r>
              <a:rPr lang="en-US" sz="1500" dirty="0" smtClean="0"/>
              <a:t>from </a:t>
            </a:r>
            <a:r>
              <a:rPr lang="en-US" sz="1500" dirty="0"/>
              <a:t>the integration by automated data transfer between BUILDER and CMMS</a:t>
            </a:r>
            <a:r>
              <a:rPr lang="en-US" sz="1500" dirty="0" smtClean="0"/>
              <a:t>.</a:t>
            </a:r>
          </a:p>
          <a:p>
            <a:pPr lvl="1"/>
            <a:r>
              <a:rPr lang="en-US" sz="1500" dirty="0" smtClean="0"/>
              <a:t>Challenges</a:t>
            </a:r>
          </a:p>
          <a:p>
            <a:pPr lvl="2"/>
            <a:r>
              <a:rPr lang="en-US" sz="1500" dirty="0" smtClean="0"/>
              <a:t>9 sites with up to 6 different CMMS programs</a:t>
            </a:r>
          </a:p>
          <a:p>
            <a:pPr lvl="2"/>
            <a:r>
              <a:rPr lang="en-US" sz="1500" dirty="0" smtClean="0"/>
              <a:t>Various different cybersecurity protocols</a:t>
            </a:r>
          </a:p>
          <a:p>
            <a:pPr lvl="2"/>
            <a:endParaRPr lang="en-US" sz="1500" dirty="0"/>
          </a:p>
          <a:p>
            <a:r>
              <a:rPr lang="en-US" sz="1500" dirty="0"/>
              <a:t>Overall Process</a:t>
            </a:r>
          </a:p>
          <a:p>
            <a:pPr lvl="1"/>
            <a:r>
              <a:rPr lang="en-US" sz="1500" dirty="0"/>
              <a:t>Data exchange:  BUILDER – Integration Tool – </a:t>
            </a:r>
            <a:r>
              <a:rPr lang="en-US" sz="1500" dirty="0" smtClean="0"/>
              <a:t>CMMS</a:t>
            </a:r>
          </a:p>
          <a:p>
            <a:pPr lvl="1"/>
            <a:r>
              <a:rPr lang="en-US" sz="1500" dirty="0" smtClean="0"/>
              <a:t>Progress</a:t>
            </a:r>
          </a:p>
          <a:p>
            <a:pPr lvl="2"/>
            <a:r>
              <a:rPr lang="en-US" sz="1500" dirty="0" smtClean="0"/>
              <a:t>Develop </a:t>
            </a:r>
            <a:r>
              <a:rPr lang="en-US" sz="1500" dirty="0" err="1" smtClean="0"/>
              <a:t>Integratiosn</a:t>
            </a:r>
            <a:r>
              <a:rPr lang="en-US" sz="1500" dirty="0" smtClean="0"/>
              <a:t> Tool, SPIRE</a:t>
            </a:r>
          </a:p>
          <a:p>
            <a:pPr lvl="2"/>
            <a:r>
              <a:rPr lang="en-US" sz="1500" dirty="0" smtClean="0"/>
              <a:t>Pilot Integration@ LANL (</a:t>
            </a:r>
            <a:r>
              <a:rPr lang="en-US" sz="1500" dirty="0" err="1" smtClean="0"/>
              <a:t>AssetSuite</a:t>
            </a:r>
            <a:r>
              <a:rPr lang="en-US" sz="1500" dirty="0" smtClean="0"/>
              <a:t>) &amp; SNL (MAXIMO)</a:t>
            </a:r>
          </a:p>
          <a:p>
            <a:pPr lvl="2"/>
            <a:r>
              <a:rPr lang="en-US" sz="1500" dirty="0" smtClean="0"/>
              <a:t>Two additional sites in FY18 @ LLNL (legacy DB) &amp; NNSS (MAXIMO)</a:t>
            </a:r>
          </a:p>
          <a:p>
            <a:pPr lvl="2"/>
            <a:endParaRPr lang="en-US" sz="15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06B3-77A8-47A6-8ACD-C6A7978C7A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28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I</a:t>
            </a:r>
            <a:r>
              <a:rPr lang="en-US" sz="2400" dirty="0" smtClean="0"/>
              <a:t>NTEGRATION</a:t>
            </a:r>
            <a:r>
              <a:rPr lang="en-US" dirty="0" smtClean="0"/>
              <a:t> </a:t>
            </a:r>
            <a:r>
              <a:rPr lang="en-US" sz="3200" dirty="0"/>
              <a:t>F</a:t>
            </a:r>
            <a:r>
              <a:rPr lang="en-US" sz="2400" dirty="0"/>
              <a:t>LOW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406B3-77A8-47A6-8ACD-C6A7978C7A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106" y="2588630"/>
            <a:ext cx="1540042" cy="147804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2790" y="2708945"/>
            <a:ext cx="1357730" cy="135773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308518" y="4186989"/>
            <a:ext cx="8662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NNSA</a:t>
            </a:r>
          </a:p>
          <a:p>
            <a:pPr algn="ctr"/>
            <a:r>
              <a:rPr lang="en-US" sz="1200" dirty="0" smtClean="0"/>
              <a:t>BUILDER Database</a:t>
            </a:r>
            <a:endParaRPr lang="en-US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4006516" y="4186989"/>
            <a:ext cx="12272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SPIRE (DIGON </a:t>
            </a:r>
          </a:p>
          <a:p>
            <a:pPr algn="ctr"/>
            <a:r>
              <a:rPr lang="en-US" sz="1400" dirty="0" smtClean="0"/>
              <a:t>Integration Application)</a:t>
            </a:r>
            <a:endParaRPr lang="en-US" sz="1400" dirty="0"/>
          </a:p>
        </p:txBody>
      </p:sp>
      <p:sp>
        <p:nvSpPr>
          <p:cNvPr id="12" name="Right Arrow 11"/>
          <p:cNvSpPr/>
          <p:nvPr/>
        </p:nvSpPr>
        <p:spPr>
          <a:xfrm>
            <a:off x="2779295" y="3031959"/>
            <a:ext cx="541421" cy="3558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 rot="10800000">
            <a:off x="2743200" y="3573379"/>
            <a:ext cx="577516" cy="3368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29526" y="4321613"/>
            <a:ext cx="10967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BUILDER API</a:t>
            </a:r>
            <a:endParaRPr lang="en-US" sz="1400" dirty="0"/>
          </a:p>
        </p:txBody>
      </p:sp>
      <p:sp>
        <p:nvSpPr>
          <p:cNvPr id="17" name="Rounded Rectangle 16"/>
          <p:cNvSpPr/>
          <p:nvPr/>
        </p:nvSpPr>
        <p:spPr>
          <a:xfrm>
            <a:off x="1062791" y="2051384"/>
            <a:ext cx="4592422" cy="3380873"/>
          </a:xfrm>
          <a:prstGeom prst="roundRect">
            <a:avLst/>
          </a:prstGeom>
          <a:noFill/>
          <a:ln w="889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088609" y="2116382"/>
            <a:ext cx="2485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G2 Data Center @ ORNL</a:t>
            </a:r>
            <a:endParaRPr lang="en-US" b="1" dirty="0"/>
          </a:p>
        </p:txBody>
      </p:sp>
      <p:sp>
        <p:nvSpPr>
          <p:cNvPr id="20" name="Flowchart: Magnetic Disk 19"/>
          <p:cNvSpPr/>
          <p:nvPr/>
        </p:nvSpPr>
        <p:spPr>
          <a:xfrm>
            <a:off x="8803128" y="1575133"/>
            <a:ext cx="692564" cy="588814"/>
          </a:xfrm>
          <a:prstGeom prst="flowChartMagneticDisk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Any CMMS </a:t>
            </a:r>
          </a:p>
        </p:txBody>
      </p:sp>
      <p:sp>
        <p:nvSpPr>
          <p:cNvPr id="21" name="Flowchart: Magnetic Disk 20"/>
          <p:cNvSpPr/>
          <p:nvPr/>
        </p:nvSpPr>
        <p:spPr>
          <a:xfrm>
            <a:off x="8857910" y="1525264"/>
            <a:ext cx="1028700" cy="934210"/>
          </a:xfrm>
          <a:prstGeom prst="flowChartMagneticDisk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CMMS</a:t>
            </a:r>
          </a:p>
        </p:txBody>
      </p:sp>
      <p:sp>
        <p:nvSpPr>
          <p:cNvPr id="22" name="Flowchart: Alternate Process 21"/>
          <p:cNvSpPr/>
          <p:nvPr/>
        </p:nvSpPr>
        <p:spPr>
          <a:xfrm flipH="1">
            <a:off x="8582748" y="1048401"/>
            <a:ext cx="1631383" cy="1727184"/>
          </a:xfrm>
          <a:prstGeom prst="flowChartAlternateProcess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Box 2"/>
          <p:cNvSpPr txBox="1">
            <a:spLocks noChangeArrowheads="1"/>
          </p:cNvSpPr>
          <p:nvPr/>
        </p:nvSpPr>
        <p:spPr bwMode="auto">
          <a:xfrm>
            <a:off x="8879327" y="1082240"/>
            <a:ext cx="1007284" cy="276225"/>
          </a:xfrm>
          <a:prstGeom prst="rect">
            <a:avLst/>
          </a:prstGeom>
          <a:solidFill>
            <a:srgbClr val="FFFFFF"/>
          </a:solidFill>
          <a:ln w="9525">
            <a:solidFill>
              <a:sysClr val="window" lastClr="FFFFFF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Site </a:t>
            </a:r>
            <a:r>
              <a: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Network 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Flowchart: Alternate Process 26"/>
          <p:cNvSpPr/>
          <p:nvPr/>
        </p:nvSpPr>
        <p:spPr>
          <a:xfrm flipH="1">
            <a:off x="8598938" y="2977835"/>
            <a:ext cx="1675593" cy="1855485"/>
          </a:xfrm>
          <a:prstGeom prst="flowChartAlternateProcess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Box 2"/>
          <p:cNvSpPr txBox="1">
            <a:spLocks noChangeArrowheads="1"/>
          </p:cNvSpPr>
          <p:nvPr/>
        </p:nvSpPr>
        <p:spPr bwMode="auto">
          <a:xfrm>
            <a:off x="8817974" y="3071772"/>
            <a:ext cx="1152525" cy="276225"/>
          </a:xfrm>
          <a:prstGeom prst="rect">
            <a:avLst/>
          </a:prstGeom>
          <a:solidFill>
            <a:srgbClr val="FFFFFF"/>
          </a:solidFill>
          <a:ln w="9525">
            <a:solidFill>
              <a:sysClr val="window" lastClr="FFFFFF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Site Network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852" y="1414171"/>
            <a:ext cx="1214770" cy="107216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9327" y="5472415"/>
            <a:ext cx="1142543" cy="1090718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9085162" y="2500157"/>
            <a:ext cx="5741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/>
              <a:t>CMMS</a:t>
            </a:r>
            <a:endParaRPr lang="en-US" sz="11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9107138" y="6607653"/>
            <a:ext cx="5741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/>
              <a:t>CMMS</a:t>
            </a:r>
            <a:endParaRPr lang="en-US" sz="11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9136971" y="4569731"/>
            <a:ext cx="5741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/>
              <a:t>CMMS</a:t>
            </a:r>
            <a:endParaRPr lang="en-US" sz="1100" b="1" dirty="0"/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52915" y="4980361"/>
            <a:ext cx="1682642" cy="187163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79327" y="5164201"/>
            <a:ext cx="1164437" cy="310923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01826" y="3367567"/>
            <a:ext cx="1277803" cy="1231542"/>
          </a:xfrm>
          <a:prstGeom prst="rect">
            <a:avLst/>
          </a:prstGeom>
        </p:spPr>
      </p:pic>
      <p:cxnSp>
        <p:nvCxnSpPr>
          <p:cNvPr id="48" name="Elbow Connector 47"/>
          <p:cNvCxnSpPr/>
          <p:nvPr/>
        </p:nvCxnSpPr>
        <p:spPr>
          <a:xfrm flipV="1">
            <a:off x="5941200" y="2144669"/>
            <a:ext cx="2501328" cy="1065215"/>
          </a:xfrm>
          <a:prstGeom prst="bentConnector3">
            <a:avLst/>
          </a:prstGeom>
          <a:ln w="1016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5977892" y="3861701"/>
            <a:ext cx="2464636" cy="714"/>
          </a:xfrm>
          <a:prstGeom prst="straightConnector1">
            <a:avLst/>
          </a:prstGeom>
          <a:ln w="1016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Elbow Connector 51"/>
          <p:cNvCxnSpPr/>
          <p:nvPr/>
        </p:nvCxnSpPr>
        <p:spPr>
          <a:xfrm>
            <a:off x="5990358" y="4475501"/>
            <a:ext cx="2437145" cy="911919"/>
          </a:xfrm>
          <a:prstGeom prst="bentConnector3">
            <a:avLst/>
          </a:prstGeom>
          <a:ln w="1016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ounded Rectangle 71"/>
          <p:cNvSpPr/>
          <p:nvPr/>
        </p:nvSpPr>
        <p:spPr>
          <a:xfrm>
            <a:off x="3850106" y="2533280"/>
            <a:ext cx="1540042" cy="158874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TextBox 77"/>
          <p:cNvSpPr txBox="1"/>
          <p:nvPr/>
        </p:nvSpPr>
        <p:spPr>
          <a:xfrm>
            <a:off x="5941200" y="5538129"/>
            <a:ext cx="242694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Integration Options</a:t>
            </a:r>
          </a:p>
          <a:p>
            <a:pPr marL="285750" indent="-285750">
              <a:buFontTx/>
              <a:buChar char="-"/>
            </a:pPr>
            <a:r>
              <a:rPr lang="en-US" b="1" dirty="0" smtClean="0"/>
              <a:t>Real-Time API</a:t>
            </a:r>
          </a:p>
          <a:p>
            <a:pPr marL="285750" indent="-285750">
              <a:buFontTx/>
              <a:buChar char="-"/>
            </a:pPr>
            <a:r>
              <a:rPr lang="en-US" b="1" dirty="0" smtClean="0"/>
              <a:t>Scheduled Batch API</a:t>
            </a:r>
          </a:p>
          <a:p>
            <a:pPr marL="285750" indent="-285750">
              <a:buFontTx/>
              <a:buChar char="-"/>
            </a:pPr>
            <a:r>
              <a:rPr lang="en-US" b="1" dirty="0" smtClean="0"/>
              <a:t>Batch File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6365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Content Placeholder 2"/>
          <p:cNvSpPr txBox="1">
            <a:spLocks/>
          </p:cNvSpPr>
          <p:nvPr/>
        </p:nvSpPr>
        <p:spPr bwMode="auto">
          <a:xfrm>
            <a:off x="3014663" y="1485900"/>
            <a:ext cx="5803900" cy="421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en-US" sz="1200" i="1"/>
          </a:p>
        </p:txBody>
      </p:sp>
      <p:sp>
        <p:nvSpPr>
          <p:cNvPr id="102403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555625" indent="-21272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855663" indent="-1698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198563" indent="-1698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1541463" indent="-169863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1998663" indent="-169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455863" indent="-169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2913063" indent="-169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370263" indent="-169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6951064-E781-4063-BCCA-CF3D5E63A283}" type="slidenum">
              <a:rPr lang="en-US" altLang="en-US" smtClean="0">
                <a:solidFill>
                  <a:srgbClr val="898989"/>
                </a:solidFill>
              </a:rPr>
              <a:pPr/>
              <a:t>12</a:t>
            </a:fld>
            <a:endParaRPr lang="en-US" altLang="en-US" smtClean="0">
              <a:solidFill>
                <a:srgbClr val="898989"/>
              </a:solidFill>
            </a:endParaRPr>
          </a:p>
        </p:txBody>
      </p:sp>
      <p:pic>
        <p:nvPicPr>
          <p:cNvPr id="10240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2764" y="1714500"/>
            <a:ext cx="608647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7589362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BUILDER Overview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4D632A-B50F-4455-82BD-A8D62F401150}" type="slidenum">
              <a:rPr lang="en-US" altLang="en-US" smtClean="0"/>
              <a:pPr>
                <a:defRPr/>
              </a:pPr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746139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BUILDER SMS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426DB8-3BD7-4CD0-A806-B400C65BD9A9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  <p:sp>
        <p:nvSpPr>
          <p:cNvPr id="3" name="Rectangle 2"/>
          <p:cNvSpPr/>
          <p:nvPr/>
        </p:nvSpPr>
        <p:spPr>
          <a:xfrm>
            <a:off x="1846814" y="1118416"/>
            <a:ext cx="8172397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A part of a web-based software application Sustainment Management System (SMS)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prstClr val="black"/>
              </a:solidFill>
            </a:endParaRP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Developed by Construction Engineering Research Laboratory (CERL), Engineer Research and Development Center, US Army Corps of Engineers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prstClr val="black"/>
              </a:solidFill>
            </a:endParaRP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To help engineers, technicians and managers decide when, where and how to best maintain building infrastructure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prstClr val="black"/>
              </a:solidFill>
            </a:endParaRP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Detailed real property inventory per UNIFORMAT II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prstClr val="black"/>
              </a:solidFill>
            </a:endParaRP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Condition assessment and projection of expected condition with respect to the expected life cycle deterioration.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prstClr val="black"/>
              </a:solidFill>
            </a:endParaRP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Mandated for DOD and other federal agencies</a:t>
            </a:r>
          </a:p>
        </p:txBody>
      </p:sp>
    </p:spTree>
    <p:extLst>
      <p:ext uri="{BB962C8B-B14F-4D97-AF65-F5344CB8AC3E}">
        <p14:creationId xmlns:p14="http://schemas.microsoft.com/office/powerpoint/2010/main" val="219203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3"/>
          <p:cNvGraphicFramePr>
            <a:graphicFrameLocks noGrp="1"/>
          </p:cNvGraphicFramePr>
          <p:nvPr>
            <p:ph idx="1"/>
          </p:nvPr>
        </p:nvGraphicFramePr>
        <p:xfrm>
          <a:off x="1981200" y="457200"/>
          <a:ext cx="8229600" cy="3276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Rectangle 12"/>
          <p:cNvSpPr/>
          <p:nvPr/>
        </p:nvSpPr>
        <p:spPr>
          <a:xfrm>
            <a:off x="1905000" y="5257800"/>
            <a:ext cx="8382000" cy="7000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400050" algn="ctr">
              <a:spcBef>
                <a:spcPts val="600"/>
              </a:spcBef>
              <a:spcAft>
                <a:spcPts val="300"/>
              </a:spcAft>
              <a:defRPr/>
            </a:pPr>
            <a:r>
              <a:rPr lang="en-US" dirty="0"/>
              <a:t>Programs work together to provide a full service asset management product</a:t>
            </a:r>
          </a:p>
          <a:p>
            <a:pPr marL="400050" algn="ctr">
              <a:spcBef>
                <a:spcPts val="600"/>
              </a:spcBef>
              <a:spcAft>
                <a:spcPts val="300"/>
              </a:spcAft>
              <a:defRPr/>
            </a:pPr>
            <a:r>
              <a:rPr lang="en-US" sz="1400" dirty="0"/>
              <a:t>(CMMS integration still in development stage)</a:t>
            </a:r>
          </a:p>
        </p:txBody>
      </p:sp>
      <p:grpSp>
        <p:nvGrpSpPr>
          <p:cNvPr id="2" name="Группа 59"/>
          <p:cNvGrpSpPr/>
          <p:nvPr/>
        </p:nvGrpSpPr>
        <p:grpSpPr>
          <a:xfrm>
            <a:off x="4724401" y="3276601"/>
            <a:ext cx="1619465" cy="1586415"/>
            <a:chOff x="3000364" y="2000240"/>
            <a:chExt cx="3500462" cy="3429023"/>
          </a:xfrm>
          <a:solidFill>
            <a:srgbClr val="00B0F0"/>
          </a:solidFill>
          <a:scene3d>
            <a:camera prst="isometricOffAxis2Left">
              <a:rot lat="20579998" lon="1560000" rev="0"/>
            </a:camera>
            <a:lightRig rig="threePt" dir="t">
              <a:rot lat="0" lon="0" rev="6000000"/>
            </a:lightRig>
          </a:scene3d>
        </p:grpSpPr>
        <p:sp>
          <p:nvSpPr>
            <p:cNvPr id="35" name="Трапеция 80"/>
            <p:cNvSpPr/>
            <p:nvPr/>
          </p:nvSpPr>
          <p:spPr>
            <a:xfrm>
              <a:off x="4500562" y="2000240"/>
              <a:ext cx="500066" cy="428628"/>
            </a:xfrm>
            <a:prstGeom prst="trapezoid">
              <a:avLst/>
            </a:prstGeom>
            <a:grpFill/>
            <a:ln w="9525" cap="flat" cmpd="sng" algn="ctr">
              <a:solidFill>
                <a:sysClr val="window" lastClr="FFFFFF">
                  <a:lumMod val="8500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>
              <a:bevelT w="0" h="254000"/>
            </a:sp3d>
          </p:spPr>
          <p:txBody>
            <a:bodyPr anchor="ctr"/>
            <a:lstStyle/>
            <a:p>
              <a:pPr algn="ctr">
                <a:defRPr/>
              </a:pPr>
              <a:endParaRPr lang="ru-RU" kern="0">
                <a:solidFill>
                  <a:srgbClr val="21292B"/>
                </a:solidFill>
              </a:endParaRPr>
            </a:p>
          </p:txBody>
        </p:sp>
        <p:sp>
          <p:nvSpPr>
            <p:cNvPr id="36" name="Трапеция 81"/>
            <p:cNvSpPr/>
            <p:nvPr/>
          </p:nvSpPr>
          <p:spPr>
            <a:xfrm>
              <a:off x="4500562" y="2000240"/>
              <a:ext cx="500066" cy="428628"/>
            </a:xfrm>
            <a:prstGeom prst="trapezoid">
              <a:avLst/>
            </a:prstGeom>
            <a:grpFill/>
            <a:ln w="9525" cap="flat" cmpd="sng" algn="ctr">
              <a:solidFill>
                <a:sysClr val="window" lastClr="FFFFFF">
                  <a:lumMod val="8500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>
              <a:bevelT w="0" h="254000"/>
            </a:sp3d>
          </p:spPr>
          <p:txBody>
            <a:bodyPr anchor="ctr"/>
            <a:lstStyle/>
            <a:p>
              <a:pPr algn="ctr">
                <a:defRPr/>
              </a:pPr>
              <a:endParaRPr lang="ru-RU" kern="0">
                <a:solidFill>
                  <a:srgbClr val="21292B"/>
                </a:solidFill>
              </a:endParaRPr>
            </a:p>
          </p:txBody>
        </p:sp>
        <p:sp>
          <p:nvSpPr>
            <p:cNvPr id="37" name="Трапеция 82"/>
            <p:cNvSpPr/>
            <p:nvPr/>
          </p:nvSpPr>
          <p:spPr>
            <a:xfrm>
              <a:off x="4500562" y="2000240"/>
              <a:ext cx="500066" cy="428628"/>
            </a:xfrm>
            <a:prstGeom prst="trapezoid">
              <a:avLst/>
            </a:prstGeom>
            <a:grpFill/>
            <a:ln w="9525" cap="flat" cmpd="sng" algn="ctr">
              <a:solidFill>
                <a:srgbClr val="00B0F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>
              <a:bevelT w="0" h="254000"/>
            </a:sp3d>
          </p:spPr>
          <p:txBody>
            <a:bodyPr anchor="ctr"/>
            <a:lstStyle/>
            <a:p>
              <a:pPr algn="ctr">
                <a:defRPr/>
              </a:pPr>
              <a:endParaRPr lang="ru-RU" kern="0">
                <a:solidFill>
                  <a:srgbClr val="21292B"/>
                </a:solidFill>
              </a:endParaRPr>
            </a:p>
          </p:txBody>
        </p:sp>
        <p:sp>
          <p:nvSpPr>
            <p:cNvPr id="38" name="Трапеция 83"/>
            <p:cNvSpPr/>
            <p:nvPr/>
          </p:nvSpPr>
          <p:spPr>
            <a:xfrm rot="19800000">
              <a:off x="3712523" y="2167982"/>
              <a:ext cx="500066" cy="428628"/>
            </a:xfrm>
            <a:prstGeom prst="trapezoid">
              <a:avLst/>
            </a:prstGeom>
            <a:grpFill/>
            <a:ln w="9525" cap="flat" cmpd="sng" algn="ctr">
              <a:solidFill>
                <a:srgbClr val="00B0F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>
              <a:bevelT w="0" h="254000"/>
            </a:sp3d>
          </p:spPr>
          <p:txBody>
            <a:bodyPr anchor="ctr"/>
            <a:lstStyle/>
            <a:p>
              <a:pPr algn="ctr">
                <a:defRPr/>
              </a:pPr>
              <a:endParaRPr lang="ru-RU" kern="0">
                <a:solidFill>
                  <a:srgbClr val="21292B"/>
                </a:solidFill>
              </a:endParaRPr>
            </a:p>
          </p:txBody>
        </p:sp>
        <p:sp>
          <p:nvSpPr>
            <p:cNvPr id="39" name="Трапеция 84"/>
            <p:cNvSpPr/>
            <p:nvPr/>
          </p:nvSpPr>
          <p:spPr>
            <a:xfrm rot="18000000">
              <a:off x="3132387" y="2752560"/>
              <a:ext cx="500066" cy="428628"/>
            </a:xfrm>
            <a:prstGeom prst="trapezoid">
              <a:avLst/>
            </a:prstGeom>
            <a:grpFill/>
            <a:ln w="9525" cap="flat" cmpd="sng" algn="ctr">
              <a:solidFill>
                <a:srgbClr val="00B0F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>
              <a:bevelT w="0" h="254000"/>
            </a:sp3d>
          </p:spPr>
          <p:txBody>
            <a:bodyPr anchor="ctr"/>
            <a:lstStyle/>
            <a:p>
              <a:pPr algn="ctr">
                <a:defRPr/>
              </a:pPr>
              <a:endParaRPr lang="ru-RU" kern="0">
                <a:solidFill>
                  <a:srgbClr val="21292B"/>
                </a:solidFill>
              </a:endParaRPr>
            </a:p>
          </p:txBody>
        </p:sp>
        <p:sp>
          <p:nvSpPr>
            <p:cNvPr id="40" name="Трапеция 85"/>
            <p:cNvSpPr/>
            <p:nvPr/>
          </p:nvSpPr>
          <p:spPr>
            <a:xfrm rot="14400000">
              <a:off x="3154093" y="4248316"/>
              <a:ext cx="500066" cy="428628"/>
            </a:xfrm>
            <a:prstGeom prst="trapezoid">
              <a:avLst/>
            </a:prstGeom>
            <a:grpFill/>
            <a:ln w="9525" cap="flat" cmpd="sng" algn="ctr">
              <a:solidFill>
                <a:srgbClr val="00B0F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>
              <a:bevelT w="0" h="254000"/>
            </a:sp3d>
          </p:spPr>
          <p:txBody>
            <a:bodyPr anchor="ctr"/>
            <a:lstStyle/>
            <a:p>
              <a:pPr algn="ctr">
                <a:defRPr/>
              </a:pPr>
              <a:endParaRPr lang="ru-RU" kern="0">
                <a:solidFill>
                  <a:srgbClr val="21292B"/>
                </a:solidFill>
              </a:endParaRPr>
            </a:p>
          </p:txBody>
        </p:sp>
        <p:sp>
          <p:nvSpPr>
            <p:cNvPr id="41" name="Трапеция 86"/>
            <p:cNvSpPr/>
            <p:nvPr/>
          </p:nvSpPr>
          <p:spPr>
            <a:xfrm rot="12600000">
              <a:off x="3716965" y="4811188"/>
              <a:ext cx="500066" cy="428628"/>
            </a:xfrm>
            <a:prstGeom prst="trapezoid">
              <a:avLst/>
            </a:prstGeom>
            <a:grpFill/>
            <a:ln w="9525" cap="flat" cmpd="sng" algn="ctr">
              <a:solidFill>
                <a:srgbClr val="00B0F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>
              <a:bevelT w="0" h="254000"/>
            </a:sp3d>
          </p:spPr>
          <p:txBody>
            <a:bodyPr anchor="ctr"/>
            <a:lstStyle/>
            <a:p>
              <a:pPr algn="ctr">
                <a:defRPr/>
              </a:pPr>
              <a:endParaRPr lang="ru-RU" kern="0">
                <a:solidFill>
                  <a:srgbClr val="21292B"/>
                </a:solidFill>
              </a:endParaRPr>
            </a:p>
          </p:txBody>
        </p:sp>
        <p:sp>
          <p:nvSpPr>
            <p:cNvPr id="42" name="Трапеция 87"/>
            <p:cNvSpPr/>
            <p:nvPr/>
          </p:nvSpPr>
          <p:spPr>
            <a:xfrm rot="9000000">
              <a:off x="5284159" y="4811188"/>
              <a:ext cx="500066" cy="428628"/>
            </a:xfrm>
            <a:prstGeom prst="trapezoid">
              <a:avLst/>
            </a:prstGeom>
            <a:grpFill/>
            <a:ln w="9525" cap="flat" cmpd="sng" algn="ctr">
              <a:solidFill>
                <a:srgbClr val="00B0F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>
              <a:bevelT w="0" h="254000"/>
            </a:sp3d>
          </p:spPr>
          <p:txBody>
            <a:bodyPr anchor="ctr"/>
            <a:lstStyle/>
            <a:p>
              <a:pPr algn="ctr">
                <a:defRPr/>
              </a:pPr>
              <a:endParaRPr lang="ru-RU" kern="0">
                <a:solidFill>
                  <a:srgbClr val="21292B"/>
                </a:solidFill>
              </a:endParaRPr>
            </a:p>
          </p:txBody>
        </p:sp>
        <p:sp>
          <p:nvSpPr>
            <p:cNvPr id="43" name="Трапеция 88"/>
            <p:cNvSpPr/>
            <p:nvPr/>
          </p:nvSpPr>
          <p:spPr>
            <a:xfrm rot="7200000">
              <a:off x="5847031" y="4248316"/>
              <a:ext cx="500066" cy="428628"/>
            </a:xfrm>
            <a:prstGeom prst="trapezoid">
              <a:avLst/>
            </a:prstGeom>
            <a:grpFill/>
            <a:ln w="9525" cap="flat" cmpd="sng" algn="ctr">
              <a:solidFill>
                <a:srgbClr val="00B0F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>
              <a:bevelT w="0" h="254000"/>
            </a:sp3d>
          </p:spPr>
          <p:txBody>
            <a:bodyPr anchor="ctr"/>
            <a:lstStyle/>
            <a:p>
              <a:pPr algn="ctr">
                <a:defRPr/>
              </a:pPr>
              <a:endParaRPr lang="ru-RU" kern="0">
                <a:solidFill>
                  <a:srgbClr val="21292B"/>
                </a:solidFill>
              </a:endParaRPr>
            </a:p>
          </p:txBody>
        </p:sp>
        <p:sp>
          <p:nvSpPr>
            <p:cNvPr id="44" name="Трапеция 89"/>
            <p:cNvSpPr/>
            <p:nvPr/>
          </p:nvSpPr>
          <p:spPr>
            <a:xfrm rot="3600000">
              <a:off x="5847031" y="2748118"/>
              <a:ext cx="500066" cy="428628"/>
            </a:xfrm>
            <a:prstGeom prst="trapezoid">
              <a:avLst/>
            </a:prstGeom>
            <a:grpFill/>
            <a:ln w="9525" cap="flat" cmpd="sng" algn="ctr">
              <a:solidFill>
                <a:srgbClr val="00B0F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>
              <a:bevelT w="0" h="254000"/>
            </a:sp3d>
          </p:spPr>
          <p:txBody>
            <a:bodyPr anchor="ctr"/>
            <a:lstStyle/>
            <a:p>
              <a:pPr algn="ctr">
                <a:defRPr/>
              </a:pPr>
              <a:endParaRPr lang="ru-RU" kern="0">
                <a:solidFill>
                  <a:srgbClr val="21292B"/>
                </a:solidFill>
              </a:endParaRPr>
            </a:p>
          </p:txBody>
        </p:sp>
        <p:sp>
          <p:nvSpPr>
            <p:cNvPr id="45" name="Трапеция 90"/>
            <p:cNvSpPr/>
            <p:nvPr/>
          </p:nvSpPr>
          <p:spPr>
            <a:xfrm rot="1800000">
              <a:off x="5288601" y="2167982"/>
              <a:ext cx="500066" cy="428628"/>
            </a:xfrm>
            <a:prstGeom prst="trapezoid">
              <a:avLst/>
            </a:prstGeom>
            <a:grpFill/>
            <a:ln w="9525" cap="flat" cmpd="sng" algn="ctr">
              <a:solidFill>
                <a:srgbClr val="00B0F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>
              <a:bevelT w="0" h="254000"/>
            </a:sp3d>
          </p:spPr>
          <p:txBody>
            <a:bodyPr anchor="ctr"/>
            <a:lstStyle/>
            <a:p>
              <a:pPr algn="ctr">
                <a:defRPr/>
              </a:pPr>
              <a:endParaRPr lang="ru-RU" kern="0">
                <a:solidFill>
                  <a:srgbClr val="21292B"/>
                </a:solidFill>
              </a:endParaRPr>
            </a:p>
          </p:txBody>
        </p:sp>
        <p:sp>
          <p:nvSpPr>
            <p:cNvPr id="46" name="Трапеция 91"/>
            <p:cNvSpPr/>
            <p:nvPr/>
          </p:nvSpPr>
          <p:spPr>
            <a:xfrm rot="10800000">
              <a:off x="4500562" y="5000635"/>
              <a:ext cx="500066" cy="428628"/>
            </a:xfrm>
            <a:prstGeom prst="trapezoid">
              <a:avLst/>
            </a:prstGeom>
            <a:grpFill/>
            <a:ln w="9525" cap="flat" cmpd="sng" algn="ctr">
              <a:solidFill>
                <a:srgbClr val="00B0F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>
              <a:bevelT w="0" h="254000"/>
            </a:sp3d>
          </p:spPr>
          <p:txBody>
            <a:bodyPr anchor="ctr"/>
            <a:lstStyle/>
            <a:p>
              <a:pPr algn="ctr">
                <a:defRPr/>
              </a:pPr>
              <a:endParaRPr lang="ru-RU" kern="0">
                <a:solidFill>
                  <a:srgbClr val="21292B"/>
                </a:solidFill>
              </a:endParaRPr>
            </a:p>
          </p:txBody>
        </p:sp>
        <p:sp>
          <p:nvSpPr>
            <p:cNvPr id="47" name="Трапеция 92"/>
            <p:cNvSpPr/>
            <p:nvPr/>
          </p:nvSpPr>
          <p:spPr>
            <a:xfrm rot="16200000">
              <a:off x="2964645" y="3464718"/>
              <a:ext cx="500066" cy="428628"/>
            </a:xfrm>
            <a:prstGeom prst="trapezoid">
              <a:avLst/>
            </a:prstGeom>
            <a:grpFill/>
            <a:ln w="9525" cap="flat" cmpd="sng" algn="ctr">
              <a:solidFill>
                <a:srgbClr val="00B0F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>
              <a:bevelT w="0" h="254000"/>
            </a:sp3d>
          </p:spPr>
          <p:txBody>
            <a:bodyPr anchor="ctr"/>
            <a:lstStyle/>
            <a:p>
              <a:pPr algn="ctr">
                <a:defRPr/>
              </a:pPr>
              <a:endParaRPr lang="ru-RU" kern="0">
                <a:solidFill>
                  <a:srgbClr val="21292B"/>
                </a:solidFill>
              </a:endParaRPr>
            </a:p>
          </p:txBody>
        </p:sp>
        <p:sp>
          <p:nvSpPr>
            <p:cNvPr id="48" name="Трапеция 93"/>
            <p:cNvSpPr/>
            <p:nvPr/>
          </p:nvSpPr>
          <p:spPr>
            <a:xfrm rot="5400000">
              <a:off x="6036479" y="3464718"/>
              <a:ext cx="500066" cy="428628"/>
            </a:xfrm>
            <a:prstGeom prst="trapezoid">
              <a:avLst/>
            </a:prstGeom>
            <a:grpFill/>
            <a:ln w="9525" cap="flat" cmpd="sng" algn="ctr">
              <a:solidFill>
                <a:srgbClr val="00B0F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>
              <a:bevelT w="0" h="254000"/>
            </a:sp3d>
          </p:spPr>
          <p:txBody>
            <a:bodyPr anchor="ctr"/>
            <a:lstStyle/>
            <a:p>
              <a:pPr algn="ctr">
                <a:defRPr/>
              </a:pPr>
              <a:endParaRPr lang="ru-RU" kern="0">
                <a:solidFill>
                  <a:srgbClr val="21292B"/>
                </a:solidFill>
              </a:endParaRPr>
            </a:p>
          </p:txBody>
        </p:sp>
        <p:sp>
          <p:nvSpPr>
            <p:cNvPr id="49" name="Кольцо 94"/>
            <p:cNvSpPr/>
            <p:nvPr/>
          </p:nvSpPr>
          <p:spPr>
            <a:xfrm>
              <a:off x="3390892" y="2343142"/>
              <a:ext cx="2714644" cy="2714644"/>
            </a:xfrm>
            <a:prstGeom prst="donut">
              <a:avLst>
                <a:gd name="adj" fmla="val 39386"/>
              </a:avLst>
            </a:prstGeom>
            <a:grpFill/>
            <a:ln w="9525" cap="flat" cmpd="sng" algn="ctr">
              <a:solidFill>
                <a:srgbClr val="00B0F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>
              <a:bevelT w="0" h="254000"/>
            </a:sp3d>
          </p:spPr>
          <p:txBody>
            <a:bodyPr anchor="ctr"/>
            <a:lstStyle/>
            <a:p>
              <a:pPr algn="ctr">
                <a:defRPr/>
              </a:pPr>
              <a:endParaRPr lang="ru-RU" kern="0">
                <a:solidFill>
                  <a:srgbClr val="21292B"/>
                </a:solidFill>
              </a:endParaRPr>
            </a:p>
          </p:txBody>
        </p:sp>
      </p:grpSp>
      <p:grpSp>
        <p:nvGrpSpPr>
          <p:cNvPr id="3" name="Группа 59"/>
          <p:cNvGrpSpPr/>
          <p:nvPr/>
        </p:nvGrpSpPr>
        <p:grpSpPr>
          <a:xfrm rot="532845">
            <a:off x="6116389" y="3392098"/>
            <a:ext cx="1619465" cy="1586415"/>
            <a:chOff x="3000364" y="2000240"/>
            <a:chExt cx="3500462" cy="3429023"/>
          </a:xfrm>
          <a:solidFill>
            <a:srgbClr val="00B0F0"/>
          </a:solidFill>
          <a:scene3d>
            <a:camera prst="isometricOffAxis2Left">
              <a:rot lat="20579998" lon="1560000" rev="0"/>
            </a:camera>
            <a:lightRig rig="threePt" dir="t">
              <a:rot lat="0" lon="0" rev="6000000"/>
            </a:lightRig>
          </a:scene3d>
        </p:grpSpPr>
        <p:sp>
          <p:nvSpPr>
            <p:cNvPr id="81" name="Трапеция 80"/>
            <p:cNvSpPr/>
            <p:nvPr/>
          </p:nvSpPr>
          <p:spPr>
            <a:xfrm>
              <a:off x="4500562" y="2000240"/>
              <a:ext cx="500066" cy="428628"/>
            </a:xfrm>
            <a:prstGeom prst="trapezoid">
              <a:avLst/>
            </a:prstGeom>
            <a:grpFill/>
            <a:ln w="9525" cap="flat" cmpd="sng" algn="ctr">
              <a:solidFill>
                <a:sysClr val="window" lastClr="FFFFFF">
                  <a:lumMod val="8500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>
              <a:bevelT w="0" h="254000"/>
            </a:sp3d>
          </p:spPr>
          <p:txBody>
            <a:bodyPr anchor="ctr"/>
            <a:lstStyle/>
            <a:p>
              <a:pPr algn="ctr">
                <a:defRPr/>
              </a:pPr>
              <a:endParaRPr lang="ru-RU" kern="0">
                <a:solidFill>
                  <a:srgbClr val="21292B"/>
                </a:solidFill>
              </a:endParaRPr>
            </a:p>
          </p:txBody>
        </p:sp>
        <p:sp>
          <p:nvSpPr>
            <p:cNvPr id="82" name="Трапеция 81"/>
            <p:cNvSpPr/>
            <p:nvPr/>
          </p:nvSpPr>
          <p:spPr>
            <a:xfrm>
              <a:off x="4500562" y="2000240"/>
              <a:ext cx="500066" cy="428628"/>
            </a:xfrm>
            <a:prstGeom prst="trapezoid">
              <a:avLst/>
            </a:prstGeom>
            <a:grpFill/>
            <a:ln w="9525" cap="flat" cmpd="sng" algn="ctr">
              <a:solidFill>
                <a:sysClr val="window" lastClr="FFFFFF">
                  <a:lumMod val="8500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>
              <a:bevelT w="0" h="254000"/>
            </a:sp3d>
          </p:spPr>
          <p:txBody>
            <a:bodyPr anchor="ctr"/>
            <a:lstStyle/>
            <a:p>
              <a:pPr algn="ctr">
                <a:defRPr/>
              </a:pPr>
              <a:endParaRPr lang="ru-RU" kern="0">
                <a:solidFill>
                  <a:srgbClr val="21292B"/>
                </a:solidFill>
              </a:endParaRPr>
            </a:p>
          </p:txBody>
        </p:sp>
        <p:sp>
          <p:nvSpPr>
            <p:cNvPr id="83" name="Трапеция 82"/>
            <p:cNvSpPr/>
            <p:nvPr/>
          </p:nvSpPr>
          <p:spPr>
            <a:xfrm>
              <a:off x="4500562" y="2000240"/>
              <a:ext cx="500066" cy="428628"/>
            </a:xfrm>
            <a:prstGeom prst="trapezoid">
              <a:avLst/>
            </a:prstGeom>
            <a:solidFill>
              <a:srgbClr val="92D050"/>
            </a:solidFill>
            <a:ln w="9525" cap="flat" cmpd="sng" algn="ctr">
              <a:solidFill>
                <a:srgbClr val="92D05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>
              <a:bevelT w="0" h="254000"/>
            </a:sp3d>
          </p:spPr>
          <p:txBody>
            <a:bodyPr anchor="ctr"/>
            <a:lstStyle/>
            <a:p>
              <a:pPr algn="ctr">
                <a:defRPr/>
              </a:pPr>
              <a:endParaRPr lang="ru-RU" kern="0">
                <a:solidFill>
                  <a:srgbClr val="21292B"/>
                </a:solidFill>
              </a:endParaRPr>
            </a:p>
          </p:txBody>
        </p:sp>
        <p:sp>
          <p:nvSpPr>
            <p:cNvPr id="84" name="Трапеция 83"/>
            <p:cNvSpPr/>
            <p:nvPr/>
          </p:nvSpPr>
          <p:spPr>
            <a:xfrm rot="19800000">
              <a:off x="3712523" y="2167982"/>
              <a:ext cx="500066" cy="428628"/>
            </a:xfrm>
            <a:prstGeom prst="trapezoid">
              <a:avLst/>
            </a:prstGeom>
            <a:solidFill>
              <a:srgbClr val="92D050"/>
            </a:solidFill>
            <a:ln w="9525" cap="flat" cmpd="sng" algn="ctr">
              <a:solidFill>
                <a:srgbClr val="92D05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>
              <a:bevelT w="0" h="254000"/>
            </a:sp3d>
          </p:spPr>
          <p:txBody>
            <a:bodyPr anchor="ctr"/>
            <a:lstStyle/>
            <a:p>
              <a:pPr algn="ctr">
                <a:defRPr/>
              </a:pPr>
              <a:endParaRPr lang="ru-RU" kern="0">
                <a:solidFill>
                  <a:srgbClr val="21292B"/>
                </a:solidFill>
              </a:endParaRPr>
            </a:p>
          </p:txBody>
        </p:sp>
        <p:sp>
          <p:nvSpPr>
            <p:cNvPr id="85" name="Трапеция 84"/>
            <p:cNvSpPr/>
            <p:nvPr/>
          </p:nvSpPr>
          <p:spPr>
            <a:xfrm rot="18000000">
              <a:off x="3132387" y="2752560"/>
              <a:ext cx="500066" cy="428628"/>
            </a:xfrm>
            <a:prstGeom prst="trapezoid">
              <a:avLst/>
            </a:prstGeom>
            <a:solidFill>
              <a:srgbClr val="92D050"/>
            </a:solidFill>
            <a:ln w="9525" cap="flat" cmpd="sng" algn="ctr">
              <a:solidFill>
                <a:srgbClr val="92D05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>
              <a:bevelT w="0" h="254000"/>
            </a:sp3d>
          </p:spPr>
          <p:txBody>
            <a:bodyPr anchor="ctr"/>
            <a:lstStyle/>
            <a:p>
              <a:pPr algn="ctr">
                <a:defRPr/>
              </a:pPr>
              <a:endParaRPr lang="ru-RU" kern="0">
                <a:solidFill>
                  <a:srgbClr val="21292B"/>
                </a:solidFill>
              </a:endParaRPr>
            </a:p>
          </p:txBody>
        </p:sp>
        <p:sp>
          <p:nvSpPr>
            <p:cNvPr id="86" name="Трапеция 85"/>
            <p:cNvSpPr/>
            <p:nvPr/>
          </p:nvSpPr>
          <p:spPr>
            <a:xfrm rot="14400000">
              <a:off x="3154093" y="4248316"/>
              <a:ext cx="500066" cy="428628"/>
            </a:xfrm>
            <a:prstGeom prst="trapezoid">
              <a:avLst/>
            </a:prstGeom>
            <a:solidFill>
              <a:srgbClr val="92D050"/>
            </a:solidFill>
            <a:ln w="9525" cap="flat" cmpd="sng" algn="ctr">
              <a:solidFill>
                <a:srgbClr val="92D05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>
              <a:bevelT w="0" h="254000"/>
            </a:sp3d>
          </p:spPr>
          <p:txBody>
            <a:bodyPr anchor="ctr"/>
            <a:lstStyle/>
            <a:p>
              <a:pPr algn="ctr">
                <a:defRPr/>
              </a:pPr>
              <a:endParaRPr lang="ru-RU" kern="0">
                <a:solidFill>
                  <a:srgbClr val="21292B"/>
                </a:solidFill>
              </a:endParaRPr>
            </a:p>
          </p:txBody>
        </p:sp>
        <p:sp>
          <p:nvSpPr>
            <p:cNvPr id="87" name="Трапеция 86"/>
            <p:cNvSpPr/>
            <p:nvPr/>
          </p:nvSpPr>
          <p:spPr>
            <a:xfrm rot="12600000">
              <a:off x="3716965" y="4811188"/>
              <a:ext cx="500066" cy="428628"/>
            </a:xfrm>
            <a:prstGeom prst="trapezoid">
              <a:avLst/>
            </a:prstGeom>
            <a:solidFill>
              <a:srgbClr val="92D050"/>
            </a:solidFill>
            <a:ln w="9525" cap="flat" cmpd="sng" algn="ctr">
              <a:solidFill>
                <a:srgbClr val="92D05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>
              <a:bevelT w="0" h="254000"/>
            </a:sp3d>
          </p:spPr>
          <p:txBody>
            <a:bodyPr anchor="ctr"/>
            <a:lstStyle/>
            <a:p>
              <a:pPr algn="ctr">
                <a:defRPr/>
              </a:pPr>
              <a:endParaRPr lang="ru-RU" kern="0">
                <a:solidFill>
                  <a:srgbClr val="21292B"/>
                </a:solidFill>
              </a:endParaRPr>
            </a:p>
          </p:txBody>
        </p:sp>
        <p:sp>
          <p:nvSpPr>
            <p:cNvPr id="88" name="Трапеция 87"/>
            <p:cNvSpPr/>
            <p:nvPr/>
          </p:nvSpPr>
          <p:spPr>
            <a:xfrm rot="9000000">
              <a:off x="5284159" y="4811188"/>
              <a:ext cx="500066" cy="428628"/>
            </a:xfrm>
            <a:prstGeom prst="trapezoid">
              <a:avLst/>
            </a:prstGeom>
            <a:solidFill>
              <a:srgbClr val="92D050"/>
            </a:solidFill>
            <a:ln w="9525" cap="flat" cmpd="sng" algn="ctr">
              <a:solidFill>
                <a:srgbClr val="92D05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>
              <a:bevelT w="0" h="254000"/>
            </a:sp3d>
          </p:spPr>
          <p:txBody>
            <a:bodyPr anchor="ctr"/>
            <a:lstStyle/>
            <a:p>
              <a:pPr algn="ctr">
                <a:defRPr/>
              </a:pPr>
              <a:endParaRPr lang="ru-RU" kern="0">
                <a:solidFill>
                  <a:srgbClr val="21292B"/>
                </a:solidFill>
              </a:endParaRPr>
            </a:p>
          </p:txBody>
        </p:sp>
        <p:sp>
          <p:nvSpPr>
            <p:cNvPr id="89" name="Трапеция 88"/>
            <p:cNvSpPr/>
            <p:nvPr/>
          </p:nvSpPr>
          <p:spPr>
            <a:xfrm rot="7200000">
              <a:off x="5847031" y="4248316"/>
              <a:ext cx="500066" cy="428628"/>
            </a:xfrm>
            <a:prstGeom prst="trapezoid">
              <a:avLst/>
            </a:prstGeom>
            <a:solidFill>
              <a:srgbClr val="92D050"/>
            </a:solidFill>
            <a:ln w="9525" cap="flat" cmpd="sng" algn="ctr">
              <a:solidFill>
                <a:srgbClr val="92D05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>
              <a:bevelT w="0" h="254000"/>
            </a:sp3d>
          </p:spPr>
          <p:txBody>
            <a:bodyPr anchor="ctr"/>
            <a:lstStyle/>
            <a:p>
              <a:pPr algn="ctr">
                <a:defRPr/>
              </a:pPr>
              <a:endParaRPr lang="ru-RU" kern="0">
                <a:solidFill>
                  <a:srgbClr val="21292B"/>
                </a:solidFill>
              </a:endParaRPr>
            </a:p>
          </p:txBody>
        </p:sp>
        <p:sp>
          <p:nvSpPr>
            <p:cNvPr id="90" name="Трапеция 89"/>
            <p:cNvSpPr/>
            <p:nvPr/>
          </p:nvSpPr>
          <p:spPr>
            <a:xfrm rot="3600000">
              <a:off x="5847031" y="2748118"/>
              <a:ext cx="500066" cy="428628"/>
            </a:xfrm>
            <a:prstGeom prst="trapezoid">
              <a:avLst/>
            </a:prstGeom>
            <a:solidFill>
              <a:srgbClr val="92D050"/>
            </a:solidFill>
            <a:ln w="9525" cap="flat" cmpd="sng" algn="ctr">
              <a:solidFill>
                <a:srgbClr val="92D05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>
              <a:bevelT w="0" h="254000"/>
            </a:sp3d>
          </p:spPr>
          <p:txBody>
            <a:bodyPr anchor="ctr"/>
            <a:lstStyle/>
            <a:p>
              <a:pPr algn="ctr">
                <a:defRPr/>
              </a:pPr>
              <a:endParaRPr lang="ru-RU" kern="0">
                <a:solidFill>
                  <a:srgbClr val="21292B"/>
                </a:solidFill>
              </a:endParaRPr>
            </a:p>
          </p:txBody>
        </p:sp>
        <p:sp>
          <p:nvSpPr>
            <p:cNvPr id="91" name="Трапеция 90"/>
            <p:cNvSpPr/>
            <p:nvPr/>
          </p:nvSpPr>
          <p:spPr>
            <a:xfrm rot="1800000">
              <a:off x="5288601" y="2167982"/>
              <a:ext cx="500066" cy="428628"/>
            </a:xfrm>
            <a:prstGeom prst="trapezoid">
              <a:avLst/>
            </a:prstGeom>
            <a:solidFill>
              <a:srgbClr val="92D050"/>
            </a:solidFill>
            <a:ln w="9525" cap="flat" cmpd="sng" algn="ctr">
              <a:solidFill>
                <a:srgbClr val="92D05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>
              <a:bevelT w="0" h="254000"/>
            </a:sp3d>
          </p:spPr>
          <p:txBody>
            <a:bodyPr anchor="ctr"/>
            <a:lstStyle/>
            <a:p>
              <a:pPr algn="ctr">
                <a:defRPr/>
              </a:pPr>
              <a:endParaRPr lang="ru-RU" kern="0">
                <a:solidFill>
                  <a:srgbClr val="21292B"/>
                </a:solidFill>
              </a:endParaRPr>
            </a:p>
          </p:txBody>
        </p:sp>
        <p:sp>
          <p:nvSpPr>
            <p:cNvPr id="92" name="Трапеция 91"/>
            <p:cNvSpPr/>
            <p:nvPr/>
          </p:nvSpPr>
          <p:spPr>
            <a:xfrm rot="10800000">
              <a:off x="4500562" y="5000635"/>
              <a:ext cx="500066" cy="428628"/>
            </a:xfrm>
            <a:prstGeom prst="trapezoid">
              <a:avLst/>
            </a:prstGeom>
            <a:solidFill>
              <a:srgbClr val="92D050"/>
            </a:solidFill>
            <a:ln w="9525" cap="flat" cmpd="sng" algn="ctr">
              <a:solidFill>
                <a:srgbClr val="92D05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>
              <a:bevelT w="0" h="254000"/>
            </a:sp3d>
          </p:spPr>
          <p:txBody>
            <a:bodyPr anchor="ctr"/>
            <a:lstStyle/>
            <a:p>
              <a:pPr algn="ctr">
                <a:defRPr/>
              </a:pPr>
              <a:endParaRPr lang="ru-RU" kern="0">
                <a:solidFill>
                  <a:srgbClr val="21292B"/>
                </a:solidFill>
              </a:endParaRPr>
            </a:p>
          </p:txBody>
        </p:sp>
        <p:sp>
          <p:nvSpPr>
            <p:cNvPr id="93" name="Трапеция 92"/>
            <p:cNvSpPr/>
            <p:nvPr/>
          </p:nvSpPr>
          <p:spPr>
            <a:xfrm rot="16200000">
              <a:off x="2964645" y="3464718"/>
              <a:ext cx="500066" cy="428628"/>
            </a:xfrm>
            <a:prstGeom prst="trapezoid">
              <a:avLst/>
            </a:prstGeom>
            <a:solidFill>
              <a:srgbClr val="92D050"/>
            </a:solidFill>
            <a:ln w="9525" cap="flat" cmpd="sng" algn="ctr">
              <a:solidFill>
                <a:srgbClr val="92D05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>
              <a:bevelT w="0" h="254000"/>
            </a:sp3d>
          </p:spPr>
          <p:txBody>
            <a:bodyPr anchor="ctr"/>
            <a:lstStyle/>
            <a:p>
              <a:pPr algn="ctr">
                <a:defRPr/>
              </a:pPr>
              <a:endParaRPr lang="ru-RU" kern="0">
                <a:solidFill>
                  <a:srgbClr val="21292B"/>
                </a:solidFill>
              </a:endParaRPr>
            </a:p>
          </p:txBody>
        </p:sp>
        <p:sp>
          <p:nvSpPr>
            <p:cNvPr id="94" name="Трапеция 93"/>
            <p:cNvSpPr/>
            <p:nvPr/>
          </p:nvSpPr>
          <p:spPr>
            <a:xfrm rot="5400000">
              <a:off x="6036479" y="3464718"/>
              <a:ext cx="500066" cy="428628"/>
            </a:xfrm>
            <a:prstGeom prst="trapezoid">
              <a:avLst/>
            </a:prstGeom>
            <a:solidFill>
              <a:srgbClr val="92D050"/>
            </a:solidFill>
            <a:ln w="9525" cap="flat" cmpd="sng" algn="ctr">
              <a:solidFill>
                <a:srgbClr val="92D05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>
              <a:bevelT w="0" h="254000"/>
            </a:sp3d>
          </p:spPr>
          <p:txBody>
            <a:bodyPr anchor="ctr"/>
            <a:lstStyle/>
            <a:p>
              <a:pPr algn="ctr">
                <a:defRPr/>
              </a:pPr>
              <a:endParaRPr lang="ru-RU" kern="0">
                <a:solidFill>
                  <a:srgbClr val="21292B"/>
                </a:solidFill>
              </a:endParaRPr>
            </a:p>
          </p:txBody>
        </p:sp>
        <p:sp>
          <p:nvSpPr>
            <p:cNvPr id="95" name="Кольцо 94"/>
            <p:cNvSpPr/>
            <p:nvPr/>
          </p:nvSpPr>
          <p:spPr>
            <a:xfrm>
              <a:off x="3390892" y="2343142"/>
              <a:ext cx="2714644" cy="2714644"/>
            </a:xfrm>
            <a:prstGeom prst="donut">
              <a:avLst>
                <a:gd name="adj" fmla="val 39386"/>
              </a:avLst>
            </a:prstGeom>
            <a:solidFill>
              <a:srgbClr val="92D050"/>
            </a:solidFill>
            <a:ln w="9525" cap="flat" cmpd="sng" algn="ctr">
              <a:solidFill>
                <a:srgbClr val="92D05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p3d>
              <a:bevelT w="0" h="254000"/>
            </a:sp3d>
          </p:spPr>
          <p:txBody>
            <a:bodyPr anchor="ctr"/>
            <a:lstStyle/>
            <a:p>
              <a:pPr algn="ctr">
                <a:defRPr/>
              </a:pPr>
              <a:endParaRPr lang="ru-RU" kern="0">
                <a:solidFill>
                  <a:srgbClr val="21292B"/>
                </a:solidFill>
              </a:endParaRPr>
            </a:p>
          </p:txBody>
        </p:sp>
      </p:grpSp>
      <p:sp>
        <p:nvSpPr>
          <p:cNvPr id="96" name="Rectangle 2"/>
          <p:cNvSpPr txBox="1">
            <a:spLocks noChangeArrowheads="1"/>
          </p:cNvSpPr>
          <p:nvPr/>
        </p:nvSpPr>
        <p:spPr bwMode="auto">
          <a:xfrm>
            <a:off x="1524000" y="3798888"/>
            <a:ext cx="3124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lang="en-US" sz="2400" i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BUILDER SMS</a:t>
            </a:r>
          </a:p>
        </p:txBody>
      </p:sp>
      <p:sp>
        <p:nvSpPr>
          <p:cNvPr id="97" name="Rectangle 2"/>
          <p:cNvSpPr txBox="1">
            <a:spLocks noChangeArrowheads="1"/>
          </p:cNvSpPr>
          <p:nvPr/>
        </p:nvSpPr>
        <p:spPr bwMode="auto">
          <a:xfrm>
            <a:off x="7924800" y="3798888"/>
            <a:ext cx="2133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n-US" sz="2400" i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Local CMMS</a:t>
            </a:r>
          </a:p>
        </p:txBody>
      </p:sp>
      <p:sp>
        <p:nvSpPr>
          <p:cNvPr id="51" name="Slide Number Placeholder 3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fld id="{B88D7171-68BE-4B1F-A2C9-FDA2FFBC8BA6}" type="slidenum">
              <a:rPr lang="en-US" altLang="en-US" sz="1200">
                <a:solidFill>
                  <a:srgbClr val="898989"/>
                </a:solidFill>
                <a:latin typeface="+mn-lt"/>
              </a:rPr>
              <a:pPr>
                <a:spcBef>
                  <a:spcPct val="0"/>
                </a:spcBef>
                <a:buFontTx/>
                <a:buNone/>
                <a:defRPr/>
              </a:pPr>
              <a:t>4</a:t>
            </a:fld>
            <a:endParaRPr lang="en-US" altLang="en-US" sz="1200" dirty="0">
              <a:solidFill>
                <a:srgbClr val="898989"/>
              </a:solidFill>
              <a:latin typeface="+mn-lt"/>
            </a:endParaRPr>
          </a:p>
        </p:txBody>
      </p:sp>
      <p:sp>
        <p:nvSpPr>
          <p:cNvPr id="184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BUILDER SMS P</a:t>
            </a:r>
            <a:r>
              <a:rPr lang="en-US" altLang="en-US" sz="2000" dirty="0" smtClean="0"/>
              <a:t>ROCESS</a:t>
            </a:r>
          </a:p>
        </p:txBody>
      </p:sp>
    </p:spTree>
    <p:extLst>
      <p:ext uri="{BB962C8B-B14F-4D97-AF65-F5344CB8AC3E}">
        <p14:creationId xmlns:p14="http://schemas.microsoft.com/office/powerpoint/2010/main" val="33725482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BUILDER I</a:t>
            </a:r>
            <a:r>
              <a:rPr lang="en-US" altLang="en-US" sz="2000" dirty="0" smtClean="0"/>
              <a:t>NVENTORY</a:t>
            </a:r>
            <a:r>
              <a:rPr lang="en-US" altLang="en-US" dirty="0" smtClean="0"/>
              <a:t> H</a:t>
            </a:r>
            <a:r>
              <a:rPr lang="en-US" altLang="en-US" sz="2000" dirty="0" smtClean="0"/>
              <a:t>IERARCHY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143001"/>
            <a:ext cx="3727269" cy="4983163"/>
          </a:xfrm>
        </p:spPr>
        <p:txBody>
          <a:bodyPr/>
          <a:lstStyle/>
          <a:p>
            <a:r>
              <a:rPr lang="en-US" altLang="en-US" sz="1800" dirty="0" smtClean="0"/>
              <a:t>BUILDER </a:t>
            </a:r>
            <a:r>
              <a:rPr lang="en-US" altLang="en-US" sz="1800" dirty="0"/>
              <a:t>arranges real property inventory in the following way:</a:t>
            </a:r>
          </a:p>
          <a:p>
            <a:pPr lvl="1">
              <a:buFont typeface="Calibri" panose="020F0502020204030204" pitchFamily="34" charset="0"/>
              <a:buChar char="‒"/>
            </a:pPr>
            <a:r>
              <a:rPr lang="en-US" altLang="en-US" sz="1600" dirty="0"/>
              <a:t>Identifies the customer’s organizational structure</a:t>
            </a:r>
          </a:p>
          <a:p>
            <a:pPr lvl="1">
              <a:buFont typeface="Calibri" panose="020F0502020204030204" pitchFamily="34" charset="0"/>
              <a:buChar char="‒"/>
            </a:pPr>
            <a:r>
              <a:rPr lang="en-US" altLang="en-US" sz="1600" dirty="0"/>
              <a:t>Organizes that structure into a manageable hierarchy</a:t>
            </a:r>
          </a:p>
          <a:p>
            <a:pPr lvl="1">
              <a:buFont typeface="Calibri" panose="020F0502020204030204" pitchFamily="34" charset="0"/>
              <a:buChar char="‒"/>
            </a:pPr>
            <a:r>
              <a:rPr lang="en-US" altLang="en-US" sz="1600" dirty="0"/>
              <a:t>Lists facilities which will be independently maintained</a:t>
            </a:r>
          </a:p>
          <a:p>
            <a:pPr lvl="1">
              <a:buFont typeface="Calibri" panose="020F0502020204030204" pitchFamily="34" charset="0"/>
              <a:buChar char="‒"/>
            </a:pPr>
            <a:r>
              <a:rPr lang="en-US" altLang="en-US" sz="1600" dirty="0"/>
              <a:t>Groups real property building components under each individual facility</a:t>
            </a:r>
          </a:p>
          <a:p>
            <a:endParaRPr lang="en-US" dirty="0"/>
          </a:p>
        </p:txBody>
      </p:sp>
      <p:sp>
        <p:nvSpPr>
          <p:cNvPr id="2457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B6D4E21-9DE2-4594-B301-2918356A9B6F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2458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497" y="869950"/>
            <a:ext cx="7386319" cy="542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66925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A</a:t>
            </a:r>
            <a:r>
              <a:rPr lang="en-US" altLang="en-US" sz="2000" dirty="0" smtClean="0"/>
              <a:t>SSESSMENTS</a:t>
            </a:r>
          </a:p>
        </p:txBody>
      </p:sp>
      <p:sp>
        <p:nvSpPr>
          <p:cNvPr id="3277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4676BF8-5D65-4EA7-B3F9-1C7ADDC22810}" type="slidenum">
              <a:rPr lang="en-US" altLang="en-US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524001" y="1446214"/>
            <a:ext cx="2976563" cy="23383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 algn="ctr">
              <a:defRPr/>
            </a:pPr>
            <a:r>
              <a:rPr lang="en-US" sz="2000" b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Condition Issues</a:t>
            </a:r>
          </a:p>
          <a:p>
            <a:pPr marL="803275" lvl="1" indent="-285750">
              <a:buFont typeface="Wingdings" panose="05000000000000000000" pitchFamily="2" charset="2"/>
              <a:buChar char="§"/>
              <a:defRPr/>
            </a:pPr>
            <a:r>
              <a:rPr lang="en-US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Broken</a:t>
            </a:r>
          </a:p>
          <a:p>
            <a:pPr marL="803275" lvl="1" indent="-285750">
              <a:buFont typeface="Wingdings" panose="05000000000000000000" pitchFamily="2" charset="2"/>
              <a:buChar char="§"/>
              <a:defRPr/>
            </a:pPr>
            <a:r>
              <a:rPr lang="en-US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Clogged</a:t>
            </a:r>
          </a:p>
          <a:p>
            <a:pPr marL="803275" lvl="1" indent="-285750">
              <a:buFont typeface="Wingdings" panose="05000000000000000000" pitchFamily="2" charset="2"/>
              <a:buChar char="§"/>
              <a:defRPr/>
            </a:pPr>
            <a:r>
              <a:rPr lang="en-US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Corroded</a:t>
            </a:r>
          </a:p>
          <a:p>
            <a:pPr marL="803275" lvl="1" indent="-285750">
              <a:buFont typeface="Wingdings" panose="05000000000000000000" pitchFamily="2" charset="2"/>
              <a:buChar char="§"/>
              <a:defRPr/>
            </a:pPr>
            <a:r>
              <a:rPr lang="en-US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Cracked</a:t>
            </a:r>
          </a:p>
          <a:p>
            <a:pPr marL="803275" lvl="1" indent="-285750">
              <a:buFont typeface="Wingdings" panose="05000000000000000000" pitchFamily="2" charset="2"/>
              <a:buChar char="§"/>
              <a:defRPr/>
            </a:pPr>
            <a:r>
              <a:rPr lang="en-US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Damaged</a:t>
            </a:r>
          </a:p>
          <a:p>
            <a:pPr marL="803275" lvl="1" indent="-285750">
              <a:buFont typeface="Wingdings" panose="05000000000000000000" pitchFamily="2" charset="2"/>
              <a:buChar char="§"/>
              <a:defRPr/>
            </a:pPr>
            <a:r>
              <a:rPr lang="en-US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Deteriorated</a:t>
            </a:r>
          </a:p>
          <a:p>
            <a:pPr marL="803275" lvl="1" indent="-285750">
              <a:buFont typeface="Wingdings" panose="05000000000000000000" pitchFamily="2" charset="2"/>
              <a:buChar char="§"/>
              <a:defRPr/>
            </a:pPr>
            <a:r>
              <a:rPr lang="en-US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Leaks</a:t>
            </a:r>
          </a:p>
          <a:p>
            <a:pPr marL="803275" lvl="1" indent="-285750">
              <a:buFont typeface="Wingdings" panose="05000000000000000000" pitchFamily="2" charset="2"/>
              <a:buChar char="§"/>
              <a:defRPr/>
            </a:pPr>
            <a:r>
              <a:rPr lang="en-US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Missing parts</a:t>
            </a:r>
          </a:p>
          <a:p>
            <a:pPr lvl="2">
              <a:defRPr/>
            </a:pPr>
            <a:endParaRPr lang="en-US" sz="14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691438" y="1447801"/>
            <a:ext cx="2976562" cy="16922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 algn="ctr">
              <a:defRPr/>
            </a:pPr>
            <a:r>
              <a:rPr lang="en-US" sz="2000" b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Functionality Issues</a:t>
            </a:r>
          </a:p>
          <a:p>
            <a:pPr marL="630238" lvl="1" indent="-285750">
              <a:buFont typeface="Wingdings" panose="05000000000000000000" pitchFamily="2" charset="2"/>
              <a:buChar char="§"/>
              <a:defRPr/>
            </a:pPr>
            <a:r>
              <a:rPr lang="en-US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Capacity (over/undersized)</a:t>
            </a:r>
          </a:p>
          <a:p>
            <a:pPr marL="630238" lvl="1" indent="-285750">
              <a:buFont typeface="Wingdings" panose="05000000000000000000" pitchFamily="2" charset="2"/>
              <a:buChar char="§"/>
              <a:defRPr/>
            </a:pPr>
            <a:r>
              <a:rPr lang="en-US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Code compliance</a:t>
            </a:r>
          </a:p>
          <a:p>
            <a:pPr marL="630238" lvl="1" indent="-285750">
              <a:buFont typeface="Wingdings" panose="05000000000000000000" pitchFamily="2" charset="2"/>
              <a:buChar char="§"/>
              <a:defRPr/>
            </a:pPr>
            <a:r>
              <a:rPr lang="en-US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Configuration</a:t>
            </a:r>
          </a:p>
          <a:p>
            <a:pPr marL="630238" lvl="1" indent="-285750">
              <a:buFont typeface="Wingdings" panose="05000000000000000000" pitchFamily="2" charset="2"/>
              <a:buChar char="§"/>
              <a:defRPr/>
            </a:pPr>
            <a:r>
              <a:rPr lang="en-US" sz="1400" dirty="0">
                <a:solidFill>
                  <a:prstClr val="black"/>
                </a:solidFill>
              </a:rPr>
              <a:t>Obsolescence (parts/system)</a:t>
            </a:r>
          </a:p>
          <a:p>
            <a:pPr marL="630238" lvl="1" indent="-285750">
              <a:buFont typeface="Wingdings" panose="05000000000000000000" pitchFamily="2" charset="2"/>
              <a:buChar char="§"/>
              <a:defRPr/>
            </a:pPr>
            <a:r>
              <a:rPr lang="en-US" sz="1400" dirty="0">
                <a:solidFill>
                  <a:prstClr val="black"/>
                </a:solidFill>
              </a:rPr>
              <a:t>Safety Hazards</a:t>
            </a:r>
          </a:p>
          <a:p>
            <a:pPr marL="630238" lvl="1" indent="-285750">
              <a:buFont typeface="Wingdings" panose="05000000000000000000" pitchFamily="2" charset="2"/>
              <a:buChar char="§"/>
              <a:defRPr/>
            </a:pPr>
            <a:r>
              <a:rPr lang="en-US" sz="1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Wrong type needed</a:t>
            </a:r>
          </a:p>
        </p:txBody>
      </p:sp>
      <p:pic>
        <p:nvPicPr>
          <p:cNvPr id="32774" name="Picture 5" descr="Air_conditioning_unit-en_sv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47800"/>
            <a:ext cx="2895600" cy="242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5" name="Rectangle 2"/>
          <p:cNvSpPr>
            <a:spLocks noChangeArrowheads="1"/>
          </p:cNvSpPr>
          <p:nvPr/>
        </p:nvSpPr>
        <p:spPr bwMode="auto">
          <a:xfrm>
            <a:off x="4419601" y="969964"/>
            <a:ext cx="32115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A/C Unit, Window (12,200 BTU)</a:t>
            </a:r>
            <a:endParaRPr lang="en-US" altLang="en-US" sz="1800">
              <a:solidFill>
                <a:srgbClr val="000000"/>
              </a:solidFill>
              <a:ea typeface="Calibri" panose="020F0502020204030204" pitchFamily="34" charset="0"/>
            </a:endParaRPr>
          </a:p>
        </p:txBody>
      </p:sp>
      <p:sp>
        <p:nvSpPr>
          <p:cNvPr id="32776" name="Rectangle 3"/>
          <p:cNvSpPr>
            <a:spLocks noChangeArrowheads="1"/>
          </p:cNvSpPr>
          <p:nvPr/>
        </p:nvSpPr>
        <p:spPr bwMode="auto">
          <a:xfrm>
            <a:off x="1676400" y="4100514"/>
            <a:ext cx="8686800" cy="298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573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>
              <a:spcBef>
                <a:spcPct val="0"/>
              </a:spcBef>
              <a:buFont typeface="Courier New" panose="02070309020205020404" pitchFamily="49" charset="0"/>
              <a:buChar char="o"/>
            </a:pPr>
            <a:r>
              <a:rPr lang="en-US" altLang="en-US" sz="2000" b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Condition</a:t>
            </a:r>
            <a:endParaRPr lang="en-US" altLang="en-US" sz="200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2">
              <a:spcBef>
                <a:spcPct val="0"/>
              </a:spcBef>
              <a:buFont typeface="Wingdings" panose="05000000000000000000" pitchFamily="2" charset="2"/>
              <a:buChar char=""/>
            </a:pPr>
            <a:r>
              <a:rPr lang="en-US" altLang="en-US" sz="1300" b="1" u="sng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Condition Index (CI):</a:t>
            </a:r>
            <a:endParaRPr lang="en-US" altLang="en-US" sz="130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3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30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100 – 0 score (Flawless Condition – Complete Condition Failure)</a:t>
            </a:r>
          </a:p>
          <a:p>
            <a:pPr lvl="3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30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BUILDER condition data is collected at the Level 5, Section Sub-Type level (e.g., “Hoists, 15' lift, 1 ton” or “Generators - Diesel, 175 kW”)</a:t>
            </a:r>
          </a:p>
          <a:p>
            <a:pPr lvl="1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en-US" altLang="en-US" sz="2000" b="1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Functionality</a:t>
            </a:r>
            <a:endParaRPr lang="en-US" altLang="en-US" sz="200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2">
              <a:spcBef>
                <a:spcPct val="0"/>
              </a:spcBef>
              <a:buFont typeface="Wingdings" panose="05000000000000000000" pitchFamily="2" charset="2"/>
              <a:buChar char=""/>
            </a:pPr>
            <a:r>
              <a:rPr lang="en-US" altLang="en-US" sz="1300" b="1" u="sng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Functionality Index (FI):</a:t>
            </a:r>
            <a:endParaRPr lang="en-US" altLang="en-US" sz="130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3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30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100 – 0 score (Fully Meets Mission – Complete Failure to Meet Mission)</a:t>
            </a:r>
          </a:p>
          <a:p>
            <a:pPr lvl="3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30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BUILDER functionality data will be collected at the Asset Level and be primarily system-focused (e.g., HVAC in HEAF)  </a:t>
            </a:r>
          </a:p>
          <a:p>
            <a:pPr lvl="3"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en-US" altLang="en-US" sz="130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3"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en-US" altLang="en-US" sz="1300" b="1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3"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en-US" altLang="en-US" sz="130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7270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06901"/>
            <a:ext cx="10869084" cy="1362075"/>
          </a:xfrm>
        </p:spPr>
        <p:txBody>
          <a:bodyPr/>
          <a:lstStyle/>
          <a:p>
            <a:r>
              <a:rPr lang="en-US" dirty="0" smtClean="0"/>
              <a:t>RPV Approach &amp; CMMS Integration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4D632A-B50F-4455-82BD-A8D62F401150}" type="slidenum">
              <a:rPr lang="en-US" altLang="en-US" smtClean="0"/>
              <a:pPr>
                <a:defRPr/>
              </a:pPr>
              <a:t>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338149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R</a:t>
            </a:r>
            <a:r>
              <a:rPr lang="en-US" altLang="en-US" sz="1800" dirty="0"/>
              <a:t>EPLACEMENT</a:t>
            </a:r>
            <a:r>
              <a:rPr lang="en-US" altLang="en-US" dirty="0" smtClean="0"/>
              <a:t> P</a:t>
            </a:r>
            <a:r>
              <a:rPr lang="en-US" altLang="en-US" sz="1800" dirty="0"/>
              <a:t>LANT</a:t>
            </a:r>
            <a:r>
              <a:rPr lang="en-US" altLang="en-US" dirty="0" smtClean="0"/>
              <a:t> V</a:t>
            </a:r>
            <a:r>
              <a:rPr lang="en-US" altLang="en-US" sz="1800" dirty="0"/>
              <a:t>ALUE</a:t>
            </a:r>
            <a:r>
              <a:rPr lang="en-US" altLang="en-US" dirty="0" smtClean="0"/>
              <a:t> (RPV)</a:t>
            </a:r>
          </a:p>
        </p:txBody>
      </p:sp>
      <p:sp>
        <p:nvSpPr>
          <p:cNvPr id="75779" name="Content Placeholder 2"/>
          <p:cNvSpPr>
            <a:spLocks noGrp="1"/>
          </p:cNvSpPr>
          <p:nvPr>
            <p:ph idx="1"/>
          </p:nvPr>
        </p:nvSpPr>
        <p:spPr>
          <a:xfrm>
            <a:off x="1203158" y="838200"/>
            <a:ext cx="9709484" cy="6019800"/>
          </a:xfrm>
        </p:spPr>
        <p:txBody>
          <a:bodyPr/>
          <a:lstStyle/>
          <a:p>
            <a:r>
              <a:rPr lang="en-US" altLang="en-US" sz="1400" dirty="0" smtClean="0"/>
              <a:t>Current Challenges</a:t>
            </a:r>
            <a:endParaRPr lang="en-US" altLang="en-US" sz="1400" dirty="0"/>
          </a:p>
          <a:p>
            <a:pPr lvl="1"/>
            <a:r>
              <a:rPr lang="en-US" altLang="en-US" sz="1400" dirty="0" smtClean="0"/>
              <a:t>80 </a:t>
            </a:r>
            <a:r>
              <a:rPr lang="en-US" altLang="en-US" sz="1400" dirty="0"/>
              <a:t>RPV models created for Department of Energy by </a:t>
            </a:r>
            <a:r>
              <a:rPr lang="en-US" altLang="en-US" sz="1400" dirty="0" err="1"/>
              <a:t>RSMeans</a:t>
            </a:r>
            <a:endParaRPr lang="en-US" altLang="en-US" sz="1400" dirty="0"/>
          </a:p>
          <a:p>
            <a:pPr lvl="1"/>
            <a:r>
              <a:rPr lang="en-US" altLang="en-US" sz="1400" dirty="0"/>
              <a:t>Unit price driven calculation </a:t>
            </a:r>
          </a:p>
          <a:p>
            <a:pPr lvl="1"/>
            <a:r>
              <a:rPr lang="en-US" altLang="en-US" sz="1400" dirty="0"/>
              <a:t>Usage Codes (FACODE/CATCODE in DoD) to determine RPV models</a:t>
            </a:r>
          </a:p>
          <a:p>
            <a:pPr lvl="1"/>
            <a:r>
              <a:rPr lang="en-US" altLang="en-US" sz="1400" dirty="0" smtClean="0"/>
              <a:t>Out-dated </a:t>
            </a:r>
            <a:r>
              <a:rPr lang="en-US" altLang="en-US" sz="1400" dirty="0"/>
              <a:t>RPV models and unit prices</a:t>
            </a:r>
          </a:p>
          <a:p>
            <a:pPr lvl="1"/>
            <a:r>
              <a:rPr lang="en-US" altLang="en-US" sz="1400" dirty="0" smtClean="0"/>
              <a:t>Gaps </a:t>
            </a:r>
            <a:r>
              <a:rPr lang="en-US" altLang="en-US" sz="1400" dirty="0"/>
              <a:t>to capture agency unique facilities</a:t>
            </a:r>
          </a:p>
          <a:p>
            <a:pPr lvl="1"/>
            <a:r>
              <a:rPr lang="en-US" altLang="en-US" sz="1400" dirty="0"/>
              <a:t>Creates inaccurate RPVs with inaccurate agency RP </a:t>
            </a:r>
            <a:r>
              <a:rPr lang="en-US" altLang="en-US" sz="1400" dirty="0" smtClean="0"/>
              <a:t>portfolios</a:t>
            </a:r>
          </a:p>
          <a:p>
            <a:endParaRPr lang="en-US" altLang="en-US" sz="1400" dirty="0"/>
          </a:p>
          <a:p>
            <a:r>
              <a:rPr lang="en-US" altLang="en-US" sz="1400" dirty="0" smtClean="0"/>
              <a:t>NNSA Approach</a:t>
            </a:r>
          </a:p>
          <a:p>
            <a:pPr lvl="1"/>
            <a:r>
              <a:rPr lang="en-US" sz="1400" dirty="0"/>
              <a:t>Nationally Recognized and Credible Data </a:t>
            </a:r>
            <a:r>
              <a:rPr lang="en-US" sz="1400" dirty="0" smtClean="0"/>
              <a:t>Source, </a:t>
            </a:r>
            <a:r>
              <a:rPr lang="en-US" sz="1400" dirty="0" err="1" smtClean="0"/>
              <a:t>Gordain</a:t>
            </a:r>
            <a:r>
              <a:rPr lang="en-US" sz="1400" dirty="0" smtClean="0"/>
              <a:t>/</a:t>
            </a:r>
            <a:r>
              <a:rPr lang="en-US" sz="1400" dirty="0" err="1" smtClean="0"/>
              <a:t>RSMeans</a:t>
            </a:r>
            <a:r>
              <a:rPr lang="en-US" sz="1400" dirty="0" smtClean="0"/>
              <a:t> (</a:t>
            </a:r>
            <a:r>
              <a:rPr lang="en-US" sz="1400" dirty="0" err="1" smtClean="0"/>
              <a:t>RSMeans</a:t>
            </a:r>
            <a:r>
              <a:rPr lang="en-US" sz="1400" dirty="0" smtClean="0"/>
              <a:t>)</a:t>
            </a:r>
          </a:p>
          <a:p>
            <a:pPr lvl="1"/>
            <a:r>
              <a:rPr lang="en-US" sz="1400" dirty="0"/>
              <a:t>Major Task Items</a:t>
            </a:r>
          </a:p>
          <a:p>
            <a:pPr lvl="2"/>
            <a:r>
              <a:rPr lang="en-US" sz="1400" dirty="0" smtClean="0"/>
              <a:t>Updates</a:t>
            </a:r>
          </a:p>
          <a:p>
            <a:pPr lvl="3"/>
            <a:r>
              <a:rPr lang="en-US" sz="1400" dirty="0" smtClean="0"/>
              <a:t>Update NNSA BUILDER UNIFORMAT II cost catalog based on </a:t>
            </a:r>
            <a:r>
              <a:rPr lang="en-US" sz="1400" dirty="0" err="1" smtClean="0"/>
              <a:t>RSMeans</a:t>
            </a:r>
            <a:r>
              <a:rPr lang="en-US" sz="1400" dirty="0" smtClean="0"/>
              <a:t> cost data</a:t>
            </a:r>
          </a:p>
          <a:p>
            <a:pPr lvl="3"/>
            <a:r>
              <a:rPr lang="en-US" sz="1400" dirty="0" smtClean="0"/>
              <a:t>Update Service Life information</a:t>
            </a:r>
          </a:p>
          <a:p>
            <a:pPr lvl="2"/>
            <a:r>
              <a:rPr lang="en-US" sz="1400" dirty="0" smtClean="0"/>
              <a:t>RPV </a:t>
            </a:r>
            <a:r>
              <a:rPr lang="en-US" sz="1400" dirty="0"/>
              <a:t>Cost Engine</a:t>
            </a:r>
          </a:p>
          <a:p>
            <a:pPr lvl="3"/>
            <a:r>
              <a:rPr lang="en-US" sz="1400" dirty="0" smtClean="0"/>
              <a:t>Update existing RPV models</a:t>
            </a:r>
            <a:endParaRPr lang="en-US" sz="1400" dirty="0" smtClean="0"/>
          </a:p>
          <a:p>
            <a:pPr lvl="3"/>
            <a:r>
              <a:rPr lang="en-US" sz="1400" dirty="0" smtClean="0"/>
              <a:t>Create </a:t>
            </a:r>
            <a:r>
              <a:rPr lang="en-US" sz="1400" dirty="0" smtClean="0"/>
              <a:t>additional </a:t>
            </a:r>
            <a:r>
              <a:rPr lang="en-US" sz="1400" dirty="0"/>
              <a:t>RPV </a:t>
            </a:r>
            <a:r>
              <a:rPr lang="en-US" sz="1400" dirty="0" smtClean="0"/>
              <a:t>models for NNSA specific needs</a:t>
            </a:r>
            <a:endParaRPr lang="en-US" sz="1400" dirty="0"/>
          </a:p>
          <a:p>
            <a:pPr lvl="3"/>
            <a:r>
              <a:rPr lang="en-US" sz="1400" dirty="0" smtClean="0"/>
              <a:t>Develop a RPV calculation tool to </a:t>
            </a:r>
            <a:r>
              <a:rPr lang="en-US" sz="1400" dirty="0"/>
              <a:t>reflect major asset from BUILDER inventory</a:t>
            </a:r>
          </a:p>
          <a:p>
            <a:pPr lvl="3"/>
            <a:r>
              <a:rPr lang="en-US" sz="1400" dirty="0"/>
              <a:t>Integration via SPIRE integration tool within NNSA server</a:t>
            </a:r>
          </a:p>
          <a:p>
            <a:pPr lvl="2"/>
            <a:r>
              <a:rPr lang="en-US" sz="1400" dirty="0" smtClean="0"/>
              <a:t>Sustainment</a:t>
            </a:r>
            <a:endParaRPr lang="en-US" sz="1400" dirty="0"/>
          </a:p>
          <a:p>
            <a:pPr lvl="3"/>
            <a:r>
              <a:rPr lang="en-US" sz="1400" dirty="0" smtClean="0"/>
              <a:t>Initial update</a:t>
            </a:r>
            <a:endParaRPr lang="en-US" sz="1400" dirty="0"/>
          </a:p>
          <a:p>
            <a:pPr lvl="3"/>
            <a:r>
              <a:rPr lang="en-US" sz="1400" dirty="0" smtClean="0"/>
              <a:t>Annual </a:t>
            </a:r>
            <a:r>
              <a:rPr lang="en-US" sz="1400" dirty="0"/>
              <a:t>update</a:t>
            </a:r>
          </a:p>
          <a:p>
            <a:pPr lvl="1"/>
            <a:endParaRPr lang="en-US" sz="1400" dirty="0"/>
          </a:p>
          <a:p>
            <a:pPr lvl="1"/>
            <a:endParaRPr lang="en-US" altLang="en-US" sz="1400" dirty="0"/>
          </a:p>
          <a:p>
            <a:pPr lvl="1"/>
            <a:endParaRPr lang="en-US" altLang="en-US" sz="1400" dirty="0"/>
          </a:p>
          <a:p>
            <a:pPr lvl="1"/>
            <a:endParaRPr lang="en-US" altLang="en-US" sz="1400" dirty="0"/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3500560-C977-462C-B693-276BCD85D87C}" type="slidenum">
              <a:rPr lang="en-US" altLang="en-US" smtClean="0">
                <a:solidFill>
                  <a:srgbClr val="898989"/>
                </a:solidFill>
              </a:rPr>
              <a:pPr/>
              <a:t>8</a:t>
            </a:fld>
            <a:endParaRPr lang="en-US" altLang="en-US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1871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RPV C</a:t>
            </a:r>
            <a:r>
              <a:rPr lang="en-US" altLang="en-US" sz="1800"/>
              <a:t>OST</a:t>
            </a:r>
            <a:r>
              <a:rPr lang="en-US" altLang="en-US" smtClean="0"/>
              <a:t> E</a:t>
            </a:r>
            <a:r>
              <a:rPr lang="en-US" altLang="en-US" sz="1800"/>
              <a:t>NGINE</a:t>
            </a:r>
            <a:r>
              <a:rPr lang="en-US" altLang="en-US" smtClean="0"/>
              <a:t> F</a:t>
            </a:r>
            <a:r>
              <a:rPr lang="en-US" altLang="en-US" sz="1800"/>
              <a:t>LOW</a:t>
            </a:r>
            <a:r>
              <a:rPr lang="en-US" altLang="en-US" smtClean="0"/>
              <a:t> D</a:t>
            </a:r>
            <a:r>
              <a:rPr lang="en-US" altLang="en-US" sz="1800"/>
              <a:t>IAGRAM</a:t>
            </a:r>
          </a:p>
        </p:txBody>
      </p:sp>
      <p:pic>
        <p:nvPicPr>
          <p:cNvPr id="78851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40442" y="1092617"/>
            <a:ext cx="7176702" cy="5217612"/>
          </a:xfrm>
        </p:spPr>
      </p:pic>
      <p:sp>
        <p:nvSpPr>
          <p:cNvPr id="7885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33C4DCA-CE28-44B0-B32D-9BBD82E9A5DA}" type="slidenum">
              <a:rPr lang="en-US" altLang="en-US" smtClean="0">
                <a:solidFill>
                  <a:srgbClr val="898989"/>
                </a:solidFill>
              </a:rPr>
              <a:pPr/>
              <a:t>9</a:t>
            </a:fld>
            <a:endParaRPr lang="en-US" altLang="en-US" smtClean="0">
              <a:solidFill>
                <a:srgbClr val="898989"/>
              </a:solidFill>
            </a:endParaRP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360847" y="1092617"/>
            <a:ext cx="4379595" cy="497589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/>
              <a:t>Create a new RPV calculation tool, Cost Engine</a:t>
            </a:r>
          </a:p>
          <a:p>
            <a:r>
              <a:rPr lang="en-US" sz="1600" dirty="0" err="1"/>
              <a:t>RSMeans</a:t>
            </a:r>
            <a:r>
              <a:rPr lang="en-US" sz="1600" dirty="0"/>
              <a:t> Cost </a:t>
            </a:r>
            <a:r>
              <a:rPr lang="en-US" sz="1600" dirty="0" smtClean="0"/>
              <a:t>Engine</a:t>
            </a:r>
            <a:r>
              <a:rPr lang="en-US" sz="1600" dirty="0"/>
              <a:t> </a:t>
            </a:r>
            <a:r>
              <a:rPr lang="en-US" sz="1600" dirty="0" smtClean="0"/>
              <a:t>utilizes RPV models and BUILDER inventory to generate enhance RPV for NNSA assets</a:t>
            </a:r>
          </a:p>
          <a:p>
            <a:r>
              <a:rPr lang="en-US" sz="1600" dirty="0" smtClean="0"/>
              <a:t>Data Flow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1600" dirty="0"/>
              <a:t>Cost Engine ‘Scheduler’ initiates a request to update RPVs for NNSA assets 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1600" dirty="0"/>
              <a:t>Cost Engine requests asset information including model IDs and RPUIDs from BUILDER via SPIRE, Integration Tool*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1600" dirty="0"/>
              <a:t>Cost Engine receives BUILDER inventory via SPIRE*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1600" dirty="0"/>
              <a:t>Cost Engine generates enhanced RPV and returns to BUILDER via SPIRE to populate the new value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* This may be part of the same service/step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254349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1_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C_x002f_FGI_x002d_MOD xmlns="45cb0e33-4746-4ade-bcc8-76a7791b0550">No</C_x002f_FGI_x002d_MOD>
    <UCNI xmlns="873429e7-3c76-4ca3-895b-626e5baf303c" xsi:nil="true"/>
    <test1 xmlns="62458587-61f3-4758-a062-69450456a043">Modified 11/24/2015 08:45AM by rsa:nailah.bowden@nnsa.doe.gov
</test1>
    <ModifyPermissionMarker xmlns="873429e7-3c76-4ca3-895b-626e5baf303c">11/24/2015 8:40:01 AM</ModifyPermissionMarker>
    <Country xmlns="45cb0e33-4746-4ade-bcc8-76a7791b0550" xsi:nil="true"/>
    <OUO_x0020_Exemption xmlns="c7a6147d-ae0e-4186-85ef-a6136e2ec2e7" xsi:nil="true"/>
    <ADCNotified xmlns="873429e7-3c76-4ca3-895b-626e5baf303c" xsi:nil="true"/>
    <Contains_x0020_OUO_x0020_Information xmlns="c7a6147d-ae0e-4186-85ef-a6136e2ec2e7">No</Contains_x0020_OUO_x0020_Information>
    <Marked_x0020_by_x0020_Foreign_x0020_Government xmlns="45cb0e33-4746-4ade-bcc8-76a7791b0550" xsi:nil="true"/>
    <Document_x0020_Date xmlns="10976733-654b-47a8-bdc7-307b4115ab06">2015-11-05T05:00:00+00:00</Document_x0020_Date>
    <test xmlns="0676e77c-a1e1-42ec-bdff-0c77b231bf9d" xsi:nil="true"/>
    <Last_x0020_Draft_x0020_C_x002f_FGI_x002d_MOD_x0020_Warning_x0020_Sent xmlns="62458587-61f3-4758-a062-69450456a04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9CAD247541E5F4090A9B57E4968BA92" ma:contentTypeVersion="42" ma:contentTypeDescription="Create a new document." ma:contentTypeScope="" ma:versionID="c03fd01a5b22e7c5325bbdef937b43e7">
  <xsd:schema xmlns:xsd="http://www.w3.org/2001/XMLSchema" xmlns:p="http://schemas.microsoft.com/office/2006/metadata/properties" xmlns:ns2="10976733-654b-47a8-bdc7-307b4115ab06" xmlns:ns3="0676e77c-a1e1-42ec-bdff-0c77b231bf9d" xmlns:ns4="c7a6147d-ae0e-4186-85ef-a6136e2ec2e7" xmlns:ns5="45cb0e33-4746-4ade-bcc8-76a7791b0550" xmlns:ns6="62458587-61f3-4758-a062-69450456a043" xmlns:ns7="873429e7-3c76-4ca3-895b-626e5baf303c" targetNamespace="http://schemas.microsoft.com/office/2006/metadata/properties" ma:root="true" ma:fieldsID="7d4bb20d38b4bda17052cb86c6f6a492" ns2:_="" ns3:_="" ns4:_="" ns5:_="" ns6:_="" ns7:_="">
    <xsd:import namespace="10976733-654b-47a8-bdc7-307b4115ab06"/>
    <xsd:import namespace="0676e77c-a1e1-42ec-bdff-0c77b231bf9d"/>
    <xsd:import namespace="c7a6147d-ae0e-4186-85ef-a6136e2ec2e7"/>
    <xsd:import namespace="45cb0e33-4746-4ade-bcc8-76a7791b0550"/>
    <xsd:import namespace="62458587-61f3-4758-a062-69450456a043"/>
    <xsd:import namespace="873429e7-3c76-4ca3-895b-626e5baf303c"/>
    <xsd:element name="properties">
      <xsd:complexType>
        <xsd:sequence>
          <xsd:element name="documentManagement">
            <xsd:complexType>
              <xsd:all>
                <xsd:element ref="ns2:Document_x0020_Date" minOccurs="0"/>
                <xsd:element ref="ns3:test" minOccurs="0"/>
                <xsd:element ref="ns4:Contains_x0020_OUO_x0020_Information"/>
                <xsd:element ref="ns4:OUO_x0020_Exemption" minOccurs="0"/>
                <xsd:element ref="ns5:C_x002f_FGI_x002d_MOD"/>
                <xsd:element ref="ns5:Marked_x0020_by_x0020_Foreign_x0020_Government" minOccurs="0"/>
                <xsd:element ref="ns5:Country" minOccurs="0"/>
                <xsd:element ref="ns6:test1" minOccurs="0"/>
                <xsd:element ref="ns6:Last_x0020_Draft_x0020_C_x002f_FGI_x002d_MOD_x0020_Warning_x0020_Sent" minOccurs="0"/>
                <xsd:element ref="ns7:UCNI" minOccurs="0"/>
                <xsd:element ref="ns7:ADCNotified" minOccurs="0"/>
                <xsd:element ref="ns7:ModifyPermissionMarker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10976733-654b-47a8-bdc7-307b4115ab06" elementFormDefault="qualified">
    <xsd:import namespace="http://schemas.microsoft.com/office/2006/documentManagement/types"/>
    <xsd:element name="Document_x0020_Date" ma:index="8" nillable="true" ma:displayName="Document Date" ma:default="" ma:description="The official date of the document, not the date it was uploaded to the library." ma:format="DateOnly" ma:internalName="Document_x0020_Date">
      <xsd:simpleType>
        <xsd:restriction base="dms:DateTime"/>
      </xsd:simpleType>
    </xsd:element>
  </xsd:schema>
  <xsd:schema xmlns:xsd="http://www.w3.org/2001/XMLSchema" xmlns:dms="http://schemas.microsoft.com/office/2006/documentManagement/types" targetNamespace="0676e77c-a1e1-42ec-bdff-0c77b231bf9d" elementFormDefault="qualified">
    <xsd:import namespace="http://schemas.microsoft.com/office/2006/documentManagement/types"/>
    <xsd:element name="test" ma:index="9" nillable="true" ma:displayName="Document Body" ma:description="A brief description of the purpose and/or contents of the document." ma:internalName="test" ma:readOnly="false">
      <xsd:simpleType>
        <xsd:restriction base="dms:Note"/>
      </xsd:simpleType>
    </xsd:element>
  </xsd:schema>
  <xsd:schema xmlns:xsd="http://www.w3.org/2001/XMLSchema" xmlns:dms="http://schemas.microsoft.com/office/2006/documentManagement/types" targetNamespace="c7a6147d-ae0e-4186-85ef-a6136e2ec2e7" elementFormDefault="qualified">
    <xsd:import namespace="http://schemas.microsoft.com/office/2006/documentManagement/types"/>
    <xsd:element name="Contains_x0020_OUO_x0020_Information" ma:index="10" ma:displayName="OUO" ma:default="" ma:description="Indicates whether the document contains OUO information. Select Yes or No before continuing." ma:internalName="Contains_x0020_OUO_x0020_Information">
      <xsd:simpleType>
        <xsd:restriction base="dms:Text">
          <xsd:enumeration value="Yes"/>
          <xsd:enumeration value="No"/>
        </xsd:restriction>
      </xsd:simpleType>
    </xsd:element>
    <xsd:element name="OUO_x0020_Exemption" ma:index="11" nillable="true" ma:displayName="OUO Exemption" ma:internalName="OUO_x0020_Exemption">
      <xsd:simpleType>
        <xsd:restriction base="dms:Text">
          <xsd:enumeration value="Exemption 2 - Circumvention of Statute"/>
          <xsd:enumeration value="Exemption 3 - Statutory Exemption"/>
          <xsd:enumeration value="Exemption 4 - Commercial/Proprietary"/>
          <xsd:enumeration value="Exemption 5 - Privileged Information"/>
          <xsd:enumeration value="Exemption 6 - Personal Privacy"/>
          <xsd:enumeration value="Exemption 7 - Law Enforcement"/>
          <xsd:enumeration value="Exemption 8 - Financial Institutions"/>
          <xsd:enumeration value="Exemption 9 - Wells"/>
        </xsd:restriction>
      </xsd:simpleType>
    </xsd:element>
  </xsd:schema>
  <xsd:schema xmlns:xsd="http://www.w3.org/2001/XMLSchema" xmlns:dms="http://schemas.microsoft.com/office/2006/documentManagement/types" targetNamespace="45cb0e33-4746-4ade-bcc8-76a7791b0550" elementFormDefault="qualified">
    <xsd:import namespace="http://schemas.microsoft.com/office/2006/documentManagement/types"/>
    <xsd:element name="C_x002f_FGI_x002d_MOD" ma:index="12" ma:displayName="C/FGI-MOD" ma:description="C/FGI-MOD status. (Note: Draft specifies that document is probably C/FGI-MOD, but the document is not ready for review by ADC)" ma:internalName="C_x002f_FGI_x002d_MOD">
      <xsd:simpleType>
        <xsd:restriction base="dms:Text"/>
      </xsd:simpleType>
    </xsd:element>
    <xsd:element name="Marked_x0020_by_x0020_Foreign_x0020_Government" ma:index="13" nillable="true" ma:displayName="Marked by Foreign Government" ma:description="Specifies whether the document has already been specified as C/FGI-MOD by a foreign government" ma:internalName="Marked_x0020_by_x0020_Foreign_x0020_Government" ma:readOnly="false">
      <xsd:simpleType>
        <xsd:restriction base="dms:Text"/>
      </xsd:simpleType>
    </xsd:element>
    <xsd:element name="Country" ma:index="14" nillable="true" ma:displayName="Country" ma:description="Country from which the C/FGI-MOD data is derived" ma:internalName="Country">
      <xsd:simpleType>
        <xsd:restriction base="dms:Text"/>
      </xsd:simpleType>
    </xsd:element>
  </xsd:schema>
  <xsd:schema xmlns:xsd="http://www.w3.org/2001/XMLSchema" xmlns:dms="http://schemas.microsoft.com/office/2006/documentManagement/types" targetNamespace="62458587-61f3-4758-a062-69450456a043" elementFormDefault="qualified">
    <xsd:import namespace="http://schemas.microsoft.com/office/2006/documentManagement/types"/>
    <xsd:element name="test1" ma:index="15" nillable="true" ma:displayName="Modification History" ma:internalName="test0">
      <xsd:simpleType>
        <xsd:restriction base="dms:Note"/>
      </xsd:simpleType>
    </xsd:element>
    <xsd:element name="Last_x0020_Draft_x0020_C_x002f_FGI_x002d_MOD_x0020_Warning_x0020_Sent" ma:index="16" nillable="true" ma:displayName="Last Notification Sent" ma:format="DateTime" ma:internalName="Last_x0020_Draft_x0020_C_x002f_FGI_x002d_MOD_x0020_Warning_x0020_Sent">
      <xsd:simpleType>
        <xsd:restriction base="dms:DateTime"/>
      </xsd:simpleType>
    </xsd:element>
  </xsd:schema>
  <xsd:schema xmlns:xsd="http://www.w3.org/2001/XMLSchema" xmlns:dms="http://schemas.microsoft.com/office/2006/documentManagement/types" targetNamespace="873429e7-3c76-4ca3-895b-626e5baf303c" elementFormDefault="qualified">
    <xsd:import namespace="http://schemas.microsoft.com/office/2006/documentManagement/types"/>
    <xsd:element name="UCNI" ma:index="17" nillable="true" ma:displayName="UCNI" ma:description="Indicates whether the document contains UCNI information. Select Yes or No before continuing." ma:format="Dropdown" ma:internalName="UCNI">
      <xsd:simpleType>
        <xsd:restriction base="dms:Choice">
          <xsd:enumeration value="Yes"/>
          <xsd:enumeration value="No"/>
        </xsd:restriction>
      </xsd:simpleType>
    </xsd:element>
    <xsd:element name="ADCNotified" ma:index="18" nillable="true" ma:displayName="ADCNotified" ma:hidden="true" ma:internalName="ADCNotified">
      <xsd:simpleType>
        <xsd:restriction base="dms:Text"/>
      </xsd:simpleType>
    </xsd:element>
    <xsd:element name="ModifyPermissionMarker" ma:index="19" nillable="true" ma:displayName="ModifyPermissionMarker" ma:hidden="true" ma:internalName="ModifyPermissionMarker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0C3AA0F-6911-4977-9101-3AF2B627A2CB}">
  <ds:schemaRefs>
    <ds:schemaRef ds:uri="http://purl.org/dc/dcmitype/"/>
    <ds:schemaRef ds:uri="0676e77c-a1e1-42ec-bdff-0c77b231bf9d"/>
    <ds:schemaRef ds:uri="10976733-654b-47a8-bdc7-307b4115ab06"/>
    <ds:schemaRef ds:uri="http://purl.org/dc/elements/1.1/"/>
    <ds:schemaRef ds:uri="873429e7-3c76-4ca3-895b-626e5baf303c"/>
    <ds:schemaRef ds:uri="62458587-61f3-4758-a062-69450456a043"/>
    <ds:schemaRef ds:uri="http://purl.org/dc/terms/"/>
    <ds:schemaRef ds:uri="http://schemas.microsoft.com/office/2006/metadata/properties"/>
    <ds:schemaRef ds:uri="45cb0e33-4746-4ade-bcc8-76a7791b0550"/>
    <ds:schemaRef ds:uri="http://schemas.microsoft.com/office/2006/documentManagement/types"/>
    <ds:schemaRef ds:uri="http://schemas.openxmlformats.org/package/2006/metadata/core-properties"/>
    <ds:schemaRef ds:uri="c7a6147d-ae0e-4186-85ef-a6136e2ec2e7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85F0908-BAF3-42E2-9A03-ABF7B08F8BD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976733-654b-47a8-bdc7-307b4115ab06"/>
    <ds:schemaRef ds:uri="0676e77c-a1e1-42ec-bdff-0c77b231bf9d"/>
    <ds:schemaRef ds:uri="c7a6147d-ae0e-4186-85ef-a6136e2ec2e7"/>
    <ds:schemaRef ds:uri="45cb0e33-4746-4ade-bcc8-76a7791b0550"/>
    <ds:schemaRef ds:uri="62458587-61f3-4758-a062-69450456a043"/>
    <ds:schemaRef ds:uri="873429e7-3c76-4ca3-895b-626e5baf303c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DBBF2FB5-B724-4473-B6DD-28BB6FE53CE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5435</TotalTime>
  <Words>733</Words>
  <Application>Microsoft Office PowerPoint</Application>
  <PresentationFormat>Widescreen</PresentationFormat>
  <Paragraphs>156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Courier New</vt:lpstr>
      <vt:lpstr>Times New Roman</vt:lpstr>
      <vt:lpstr>Wingdings</vt:lpstr>
      <vt:lpstr>1_Theme1</vt:lpstr>
      <vt:lpstr>NNSA RPV APPROACH</vt:lpstr>
      <vt:lpstr>BUILDER Overview</vt:lpstr>
      <vt:lpstr>BUILDER SMS</vt:lpstr>
      <vt:lpstr>BUILDER SMS PROCESS</vt:lpstr>
      <vt:lpstr>BUILDER INVENTORY HIERARCHY</vt:lpstr>
      <vt:lpstr>ASSESSMENTS</vt:lpstr>
      <vt:lpstr>RPV Approach &amp; CMMS Integration</vt:lpstr>
      <vt:lpstr>REPLACEMENT PLANT VALUE (RPV)</vt:lpstr>
      <vt:lpstr>RPV COST ENGINE FLOW DIAGRAM</vt:lpstr>
      <vt:lpstr>CMMS/BUILDER INTEGRATION OVERVIEW</vt:lpstr>
      <vt:lpstr>INTEGRATION FLOW</vt:lpstr>
      <vt:lpstr>Questions?</vt:lpstr>
    </vt:vector>
  </TitlesOfParts>
  <Company>U.S. Department of Energy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HQ- Presentation 6</dc:title>
  <dc:creator>Bowden, Na'ilah</dc:creator>
  <cp:lastModifiedBy>Pang, Incheol</cp:lastModifiedBy>
  <cp:revision>274</cp:revision>
  <cp:lastPrinted>2017-10-13T16:59:45Z</cp:lastPrinted>
  <dcterms:created xsi:type="dcterms:W3CDTF">2015-10-27T15:39:27Z</dcterms:created>
  <dcterms:modified xsi:type="dcterms:W3CDTF">2018-05-14T13:17:24Z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0x01010049CAD247541E5F4090A9B57E4968BA92</vt:lpwstr>
  </property>
</Properties>
</file>