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64" r:id="rId2"/>
    <p:sldId id="257" r:id="rId3"/>
    <p:sldId id="287" r:id="rId4"/>
    <p:sldId id="259" r:id="rId5"/>
    <p:sldId id="267" r:id="rId6"/>
    <p:sldId id="260" r:id="rId7"/>
    <p:sldId id="261" r:id="rId8"/>
    <p:sldId id="283" r:id="rId9"/>
    <p:sldId id="280" r:id="rId10"/>
    <p:sldId id="281" r:id="rId11"/>
    <p:sldId id="282" r:id="rId12"/>
    <p:sldId id="285" r:id="rId13"/>
    <p:sldId id="286" r:id="rId14"/>
    <p:sldId id="296" r:id="rId15"/>
    <p:sldId id="297" r:id="rId16"/>
    <p:sldId id="298" r:id="rId17"/>
    <p:sldId id="299"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706" autoAdjust="0"/>
    <p:restoredTop sz="94660"/>
  </p:normalViewPr>
  <p:slideViewPr>
    <p:cSldViewPr>
      <p:cViewPr varScale="1">
        <p:scale>
          <a:sx n="110" d="100"/>
          <a:sy n="110" d="100"/>
        </p:scale>
        <p:origin x="126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5AAB99-73B8-44AC-AD17-59A146280DCC}" type="datetimeFigureOut">
              <a:rPr lang="en-US" smtClean="0"/>
              <a:pPr/>
              <a:t>4/5/2017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D3EF84-A471-4C58-BB55-DF912EA6AA77}" type="slidenum">
              <a:rPr lang="en-US" smtClean="0"/>
              <a:pPr/>
              <a:t>‹#›</a:t>
            </a:fld>
            <a:endParaRPr lang="en-US" dirty="0"/>
          </a:p>
        </p:txBody>
      </p:sp>
    </p:spTree>
    <p:extLst>
      <p:ext uri="{BB962C8B-B14F-4D97-AF65-F5344CB8AC3E}">
        <p14:creationId xmlns:p14="http://schemas.microsoft.com/office/powerpoint/2010/main" val="18371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51936C-C7A7-43C2-BBAC-A52829AA19C1}" type="slidenum">
              <a:rPr lang="en-US" smtClean="0"/>
              <a:pPr/>
              <a:t>2</a:t>
            </a:fld>
            <a:endParaRPr lang="en-US" dirty="0"/>
          </a:p>
        </p:txBody>
      </p:sp>
    </p:spTree>
    <p:extLst>
      <p:ext uri="{BB962C8B-B14F-4D97-AF65-F5344CB8AC3E}">
        <p14:creationId xmlns:p14="http://schemas.microsoft.com/office/powerpoint/2010/main" val="1735727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D3EF84-A471-4C58-BB55-DF912EA6AA77}" type="slidenum">
              <a:rPr lang="en-US" smtClean="0"/>
              <a:pPr/>
              <a:t>5</a:t>
            </a:fld>
            <a:endParaRPr lang="en-US" dirty="0"/>
          </a:p>
        </p:txBody>
      </p:sp>
    </p:spTree>
    <p:extLst>
      <p:ext uri="{BB962C8B-B14F-4D97-AF65-F5344CB8AC3E}">
        <p14:creationId xmlns:p14="http://schemas.microsoft.com/office/powerpoint/2010/main" val="162830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D3EF84-A471-4C58-BB55-DF912EA6AA77}" type="slidenum">
              <a:rPr lang="en-US" smtClean="0"/>
              <a:pPr/>
              <a:t>7</a:t>
            </a:fld>
            <a:endParaRPr lang="en-US" dirty="0"/>
          </a:p>
        </p:txBody>
      </p:sp>
    </p:spTree>
    <p:extLst>
      <p:ext uri="{BB962C8B-B14F-4D97-AF65-F5344CB8AC3E}">
        <p14:creationId xmlns:p14="http://schemas.microsoft.com/office/powerpoint/2010/main" val="674959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D3EF84-A471-4C58-BB55-DF912EA6AA77}" type="slidenum">
              <a:rPr lang="en-US" smtClean="0"/>
              <a:pPr/>
              <a:t>9</a:t>
            </a:fld>
            <a:endParaRPr lang="en-US" dirty="0"/>
          </a:p>
        </p:txBody>
      </p:sp>
    </p:spTree>
    <p:extLst>
      <p:ext uri="{BB962C8B-B14F-4D97-AF65-F5344CB8AC3E}">
        <p14:creationId xmlns:p14="http://schemas.microsoft.com/office/powerpoint/2010/main" val="3694991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D3EF84-A471-4C58-BB55-DF912EA6AA77}" type="slidenum">
              <a:rPr lang="en-US" smtClean="0"/>
              <a:pPr/>
              <a:t>10</a:t>
            </a:fld>
            <a:endParaRPr lang="en-US" dirty="0"/>
          </a:p>
        </p:txBody>
      </p:sp>
    </p:spTree>
    <p:extLst>
      <p:ext uri="{BB962C8B-B14F-4D97-AF65-F5344CB8AC3E}">
        <p14:creationId xmlns:p14="http://schemas.microsoft.com/office/powerpoint/2010/main" val="3796518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86050A-DD4C-4AFE-91BC-60E3FFD8C3E7}"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F79BC-CEE6-4A0C-BF95-87B00A820711}"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BB2C74-F8CC-421C-BCA8-8B9E09AAE289}"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A20705-A718-4CF6-9F23-F49C1145D0AD}"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C150A3-FAE0-4906-A7CF-858AE5798462}"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26C3EC-E389-4947-8262-4C702581C592}" type="datetime1">
              <a:rPr lang="en-US" smtClean="0"/>
              <a:t>4/5/2017</a:t>
            </a:fld>
            <a:endParaRPr lang="en-US" dirty="0"/>
          </a:p>
        </p:txBody>
      </p:sp>
      <p:sp>
        <p:nvSpPr>
          <p:cNvPr id="6" name="Footer Placeholder 5"/>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BB30E5-592E-41B4-BF14-D33C4CD1A2D9}" type="datetime1">
              <a:rPr lang="en-US" smtClean="0"/>
              <a:t>4/5/2017</a:t>
            </a:fld>
            <a:endParaRPr lang="en-US" dirty="0"/>
          </a:p>
        </p:txBody>
      </p:sp>
      <p:sp>
        <p:nvSpPr>
          <p:cNvPr id="8" name="Footer Placeholder 7"/>
          <p:cNvSpPr>
            <a:spLocks noGrp="1"/>
          </p:cNvSpPr>
          <p:nvPr>
            <p:ph type="ftr" sz="quarter" idx="11"/>
          </p:nvPr>
        </p:nvSpPr>
        <p:spPr/>
        <p:txBody>
          <a:bodyPr/>
          <a:lstStyle/>
          <a:p>
            <a:r>
              <a:rPr lang="en-US" smtClean="0"/>
              <a:t>GSA Antenna Outlease Training</a:t>
            </a:r>
            <a:endParaRPr lang="en-US" dirty="0"/>
          </a:p>
        </p:txBody>
      </p:sp>
      <p:sp>
        <p:nvSpPr>
          <p:cNvPr id="9" name="Slide Number Placeholder 8"/>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3C34DA-7157-4BF5-A2E9-EEFEFECD889B}"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5" name="Slide Number Placeholder 4"/>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BDC47-2CBF-46B4-A45A-930938934EA5}" type="datetime1">
              <a:rPr lang="en-US" smtClean="0"/>
              <a:t>4/5/2017</a:t>
            </a:fld>
            <a:endParaRPr lang="en-US" dirty="0"/>
          </a:p>
        </p:txBody>
      </p:sp>
      <p:sp>
        <p:nvSpPr>
          <p:cNvPr id="3" name="Footer Placeholder 2"/>
          <p:cNvSpPr>
            <a:spLocks noGrp="1"/>
          </p:cNvSpPr>
          <p:nvPr>
            <p:ph type="ftr" sz="quarter" idx="11"/>
          </p:nvPr>
        </p:nvSpPr>
        <p:spPr/>
        <p:txBody>
          <a:bodyPr/>
          <a:lstStyle/>
          <a:p>
            <a:r>
              <a:rPr lang="en-US" smtClean="0"/>
              <a:t>GSA Antenna Outlease Training</a:t>
            </a:r>
            <a:endParaRPr lang="en-US" dirty="0"/>
          </a:p>
        </p:txBody>
      </p:sp>
      <p:sp>
        <p:nvSpPr>
          <p:cNvPr id="4" name="Slide Number Placeholder 3"/>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8AFE4-D0F7-402E-9FAE-AB1DB8D34ACC}" type="datetime1">
              <a:rPr lang="en-US" smtClean="0"/>
              <a:t>4/5/2017</a:t>
            </a:fld>
            <a:endParaRPr lang="en-US" dirty="0"/>
          </a:p>
        </p:txBody>
      </p:sp>
      <p:sp>
        <p:nvSpPr>
          <p:cNvPr id="6" name="Footer Placeholder 5"/>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C180A4-EC3F-4A28-AE86-CF568F12908D}" type="datetime1">
              <a:rPr lang="en-US" smtClean="0"/>
              <a:t>4/5/2017</a:t>
            </a:fld>
            <a:endParaRPr lang="en-US" dirty="0"/>
          </a:p>
        </p:txBody>
      </p:sp>
      <p:sp>
        <p:nvSpPr>
          <p:cNvPr id="6" name="Footer Placeholder 5"/>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BC562-494F-42A9-AFA3-235E0698440D}" type="datetime1">
              <a:rPr lang="en-US" smtClean="0"/>
              <a:t>4/5/2017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GSA Antenna Outlease Training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FBCF-8101-49AF-A679-9B24C7A2681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noChangeArrowheads="1"/>
          </p:cNvPicPr>
          <p:nvPr/>
        </p:nvPicPr>
        <p:blipFill>
          <a:blip r:embed="rId2" cstate="print"/>
          <a:srcRect/>
          <a:stretch>
            <a:fillRect/>
          </a:stretch>
        </p:blipFill>
        <p:spPr bwMode="auto">
          <a:xfrm>
            <a:off x="304800" y="304799"/>
            <a:ext cx="1143000" cy="1159099"/>
          </a:xfrm>
          <a:prstGeom prst="rect">
            <a:avLst/>
          </a:prstGeom>
          <a:noFill/>
          <a:ln w="9525">
            <a:noFill/>
            <a:miter lim="800000"/>
            <a:headEnd/>
            <a:tailEnd/>
          </a:ln>
        </p:spPr>
      </p:pic>
      <p:sp>
        <p:nvSpPr>
          <p:cNvPr id="2" name="Title 1"/>
          <p:cNvSpPr>
            <a:spLocks noGrp="1"/>
          </p:cNvSpPr>
          <p:nvPr>
            <p:ph type="ctrTitle"/>
          </p:nvPr>
        </p:nvSpPr>
        <p:spPr/>
        <p:txBody>
          <a:bodyPr/>
          <a:lstStyle/>
          <a:p>
            <a:r>
              <a:rPr lang="en-US" dirty="0" smtClean="0"/>
              <a:t>Outleasing Rooftop Antennas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US General Services Administration</a:t>
            </a:r>
          </a:p>
          <a:p>
            <a:r>
              <a:rPr lang="en-US" dirty="0" smtClean="0"/>
              <a:t>PBS, Office of Portfolio Management and Customer Engagement, National Outlease Program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a:bodyPr>
          <a:lstStyle/>
          <a:p>
            <a:pPr marL="0" indent="0">
              <a:buNone/>
            </a:pPr>
            <a:r>
              <a:rPr lang="en-US" i="1" dirty="0"/>
              <a:t>Subleasing and Co-locating</a:t>
            </a:r>
            <a:endParaRPr lang="en-US" dirty="0"/>
          </a:p>
          <a:p>
            <a:r>
              <a:rPr lang="en-US" dirty="0"/>
              <a:t>The option of subleasing </a:t>
            </a:r>
            <a:r>
              <a:rPr lang="en-US" dirty="0" smtClean="0"/>
              <a:t>is permissible</a:t>
            </a:r>
          </a:p>
          <a:p>
            <a:r>
              <a:rPr lang="en-US" dirty="0" smtClean="0"/>
              <a:t>Co-location </a:t>
            </a:r>
            <a:r>
              <a:rPr lang="en-US" dirty="0"/>
              <a:t>with other telecommunication providers </a:t>
            </a:r>
            <a:r>
              <a:rPr lang="en-US" dirty="0" smtClean="0"/>
              <a:t>is allowed </a:t>
            </a:r>
          </a:p>
          <a:p>
            <a:pPr lvl="1"/>
            <a:r>
              <a:rPr lang="en-US" dirty="0" smtClean="0"/>
              <a:t>RFI certification must show no interference, or if frequency interference, RFI must be remedied for installation to proceed</a:t>
            </a:r>
          </a:p>
          <a:p>
            <a:pPr lvl="1"/>
            <a:r>
              <a:rPr lang="en-US" dirty="0" smtClean="0"/>
              <a:t>GSA </a:t>
            </a:r>
            <a:r>
              <a:rPr lang="en-US" dirty="0"/>
              <a:t>will issue a separate </a:t>
            </a:r>
            <a:r>
              <a:rPr lang="en-US" dirty="0" smtClean="0"/>
              <a:t>outlease for </a:t>
            </a:r>
            <a:r>
              <a:rPr lang="en-US" dirty="0"/>
              <a:t>each company co-locating on </a:t>
            </a:r>
            <a:r>
              <a:rPr lang="en-US" dirty="0" smtClean="0"/>
              <a:t>an installation.</a:t>
            </a:r>
          </a:p>
          <a:p>
            <a:pPr marL="0" indent="0">
              <a:buNone/>
            </a:pPr>
            <a:endParaRPr lang="en-US" dirty="0"/>
          </a:p>
        </p:txBody>
      </p:sp>
      <p:pic>
        <p:nvPicPr>
          <p:cNvPr id="6" name="Picture 1"/>
          <p:cNvPicPr>
            <a:picLocks noChangeAspect="1" noChangeArrowheads="1"/>
          </p:cNvPicPr>
          <p:nvPr/>
        </p:nvPicPr>
        <p:blipFill>
          <a:blip r:embed="rId3"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A1B09C22-2699-4EF0-818B-99AD84991604}"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10</a:t>
            </a:fld>
            <a:endParaRPr lang="en-US" dirty="0"/>
          </a:p>
        </p:txBody>
      </p:sp>
    </p:spTree>
    <p:extLst>
      <p:ext uri="{BB962C8B-B14F-4D97-AF65-F5344CB8AC3E}">
        <p14:creationId xmlns:p14="http://schemas.microsoft.com/office/powerpoint/2010/main" val="248739738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70000" lnSpcReduction="20000"/>
          </a:bodyPr>
          <a:lstStyle/>
          <a:p>
            <a:pPr marL="0" indent="0">
              <a:buNone/>
            </a:pPr>
            <a:r>
              <a:rPr lang="en-US" i="1" dirty="0"/>
              <a:t>Change of ownership or bankruptcy</a:t>
            </a:r>
            <a:endParaRPr lang="en-US" dirty="0"/>
          </a:p>
          <a:p>
            <a:r>
              <a:rPr lang="en-US" dirty="0"/>
              <a:t>The telecommunications industry is very volatile, with companies frequently sold and acquired.  Be aware that sometimes when rent becomes delinquent for an antenna contract, the original client may have changed ownership without notifying GSA. </a:t>
            </a:r>
            <a:endParaRPr lang="en-US" dirty="0" smtClean="0"/>
          </a:p>
          <a:p>
            <a:r>
              <a:rPr lang="en-US" dirty="0" smtClean="0"/>
              <a:t>If </a:t>
            </a:r>
            <a:r>
              <a:rPr lang="en-US" dirty="0"/>
              <a:t>a company notifies GSA that a change in ownership has taken place, immediate action is required to </a:t>
            </a:r>
            <a:r>
              <a:rPr lang="en-US" dirty="0" smtClean="0"/>
              <a:t>either: </a:t>
            </a:r>
          </a:p>
          <a:p>
            <a:pPr lvl="1"/>
            <a:r>
              <a:rPr lang="en-US" dirty="0" smtClean="0"/>
              <a:t>Negotiate </a:t>
            </a:r>
            <a:r>
              <a:rPr lang="en-US" dirty="0"/>
              <a:t>new contract with the new telecommunication company </a:t>
            </a:r>
            <a:r>
              <a:rPr lang="en-US" dirty="0" smtClean="0"/>
              <a:t>or</a:t>
            </a:r>
            <a:endParaRPr lang="en-US" dirty="0"/>
          </a:p>
          <a:p>
            <a:pPr lvl="1"/>
            <a:r>
              <a:rPr lang="en-US" dirty="0" smtClean="0"/>
              <a:t>Amend existing  contract to </a:t>
            </a:r>
            <a:r>
              <a:rPr lang="en-US" dirty="0"/>
              <a:t>change the ownership </a:t>
            </a:r>
            <a:r>
              <a:rPr lang="en-US" dirty="0" smtClean="0"/>
              <a:t>name</a:t>
            </a:r>
          </a:p>
          <a:p>
            <a:pPr lvl="2"/>
            <a:r>
              <a:rPr lang="en-US" dirty="0"/>
              <a:t>T</a:t>
            </a:r>
            <a:r>
              <a:rPr lang="en-US" dirty="0" smtClean="0"/>
              <a:t>he preferred choice as </a:t>
            </a:r>
            <a:r>
              <a:rPr lang="en-US" dirty="0"/>
              <a:t>the contracts are multi-year.  The original client must provide, in writing to GSA, the name change information and the effective date</a:t>
            </a:r>
            <a:r>
              <a:rPr lang="en-US" dirty="0" smtClean="0"/>
              <a:t>.</a:t>
            </a:r>
          </a:p>
          <a:p>
            <a:r>
              <a:rPr lang="en-US" dirty="0" smtClean="0"/>
              <a:t>Bankruptcies are not unknown.  </a:t>
            </a:r>
            <a:r>
              <a:rPr lang="en-US" dirty="0"/>
              <a:t>Although </a:t>
            </a:r>
            <a:r>
              <a:rPr lang="en-US" dirty="0" smtClean="0"/>
              <a:t>language should be in </a:t>
            </a:r>
            <a:r>
              <a:rPr lang="en-US" dirty="0"/>
              <a:t>the antenna outlease contract requiring </a:t>
            </a:r>
            <a:r>
              <a:rPr lang="en-US" dirty="0" smtClean="0"/>
              <a:t>notification </a:t>
            </a:r>
            <a:r>
              <a:rPr lang="en-US" dirty="0"/>
              <a:t>of changes in ownership, vigilance is required.  </a:t>
            </a:r>
            <a:endParaRPr lang="en-US" dirty="0" smtClean="0"/>
          </a:p>
          <a:p>
            <a:pPr lvl="1"/>
            <a:r>
              <a:rPr lang="en-US" dirty="0" smtClean="0"/>
              <a:t>Bankruptcies require Legal counsel involvement and can take a year or more to resolve</a:t>
            </a:r>
            <a:endParaRPr lang="en-US" dirty="0"/>
          </a:p>
          <a:p>
            <a:pPr marL="0" indent="0">
              <a:buNone/>
            </a:pPr>
            <a:endParaRPr lang="en-US" dirty="0"/>
          </a:p>
          <a:p>
            <a:pPr marL="0" indent="0">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33C85DFF-5BAB-420E-8F07-1D2BAE88D945}"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11</a:t>
            </a:fld>
            <a:endParaRPr lang="en-US" dirty="0"/>
          </a:p>
        </p:txBody>
      </p:sp>
    </p:spTree>
    <p:extLst>
      <p:ext uri="{BB962C8B-B14F-4D97-AF65-F5344CB8AC3E}">
        <p14:creationId xmlns:p14="http://schemas.microsoft.com/office/powerpoint/2010/main" val="173829940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a:bodyPr>
          <a:lstStyle/>
          <a:p>
            <a:pPr marL="0" indent="0">
              <a:buNone/>
            </a:pPr>
            <a:r>
              <a:rPr lang="en-US" cap="small" dirty="0"/>
              <a:t>Site </a:t>
            </a:r>
            <a:r>
              <a:rPr lang="en-US" cap="small" dirty="0" smtClean="0"/>
              <a:t>Restoration</a:t>
            </a:r>
          </a:p>
          <a:p>
            <a:r>
              <a:rPr lang="en-US" dirty="0" smtClean="0"/>
              <a:t>Contract should contain </a:t>
            </a:r>
            <a:r>
              <a:rPr lang="en-US" dirty="0"/>
              <a:t>specific direction that, upon termination or expiration of the contract, all telecommunication equipment and supporting equipment must be </a:t>
            </a:r>
            <a:r>
              <a:rPr lang="en-US" dirty="0" smtClean="0"/>
              <a:t>removed</a:t>
            </a:r>
            <a:r>
              <a:rPr lang="en-US" dirty="0"/>
              <a:t> </a:t>
            </a:r>
            <a:r>
              <a:rPr lang="en-US" dirty="0" smtClean="0"/>
              <a:t>at carriers expense.  </a:t>
            </a:r>
          </a:p>
          <a:p>
            <a:r>
              <a:rPr lang="en-US" dirty="0" smtClean="0"/>
              <a:t>Do </a:t>
            </a:r>
            <a:r>
              <a:rPr lang="en-US" dirty="0"/>
              <a:t>not skip the final site inspection.  Abandoned equipment results in a removal cost for </a:t>
            </a:r>
            <a:r>
              <a:rPr lang="en-US" dirty="0" smtClean="0"/>
              <a:t>the Government.</a:t>
            </a:r>
            <a:endParaRPr lang="en-US" dirty="0"/>
          </a:p>
          <a:p>
            <a:pPr>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447FD6AD-DEE6-4D0E-A5D8-894AF98F5ED9}"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12</a:t>
            </a:fld>
            <a:endParaRPr lang="en-US" dirty="0"/>
          </a:p>
        </p:txBody>
      </p:sp>
    </p:spTree>
    <p:extLst>
      <p:ext uri="{BB962C8B-B14F-4D97-AF65-F5344CB8AC3E}">
        <p14:creationId xmlns:p14="http://schemas.microsoft.com/office/powerpoint/2010/main" val="233561230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70000" lnSpcReduction="20000"/>
          </a:bodyPr>
          <a:lstStyle/>
          <a:p>
            <a:pPr marL="0" indent="0">
              <a:buNone/>
            </a:pPr>
            <a:r>
              <a:rPr lang="en-US" sz="4000" dirty="0" smtClean="0"/>
              <a:t>The </a:t>
            </a:r>
            <a:r>
              <a:rPr lang="en-US" sz="4000" dirty="0"/>
              <a:t>following are requirements to follow when outleasing antenna space on a rooftop with a solar project</a:t>
            </a:r>
            <a:r>
              <a:rPr lang="en-US" sz="4000" dirty="0" smtClean="0"/>
              <a:t>:</a:t>
            </a:r>
          </a:p>
          <a:p>
            <a:pPr marL="0" indent="0">
              <a:buNone/>
            </a:pPr>
            <a:r>
              <a:rPr lang="en-US" sz="4000" dirty="0" smtClean="0"/>
              <a:t>Photovoltaic (PV) Roof Membranes</a:t>
            </a:r>
            <a:r>
              <a:rPr lang="en-US" dirty="0" smtClean="0"/>
              <a:t/>
            </a:r>
            <a:br>
              <a:rPr lang="en-US" dirty="0" smtClean="0"/>
            </a:br>
            <a:r>
              <a:rPr lang="en-US" dirty="0" smtClean="0"/>
              <a:t>PV roof </a:t>
            </a:r>
            <a:r>
              <a:rPr lang="en-US" dirty="0"/>
              <a:t>membrane is a roof covering where the wafer-like solar collection panels sit flat upon the surface of the roofing </a:t>
            </a:r>
            <a:r>
              <a:rPr lang="en-US" dirty="0" smtClean="0"/>
              <a:t>material; typically does not cover entire roof surface. Nothing can sit on top of the membrane. </a:t>
            </a:r>
          </a:p>
          <a:p>
            <a:pPr lvl="0"/>
            <a:r>
              <a:rPr lang="en-US" dirty="0" smtClean="0"/>
              <a:t>The </a:t>
            </a:r>
            <a:r>
              <a:rPr lang="en-US" dirty="0"/>
              <a:t>membrane cannot be penetrated.</a:t>
            </a:r>
          </a:p>
          <a:p>
            <a:pPr lvl="0"/>
            <a:r>
              <a:rPr lang="en-US" dirty="0"/>
              <a:t>Staff/Contractors/Technicians may not walk upon the membrane.</a:t>
            </a:r>
          </a:p>
          <a:p>
            <a:pPr lvl="0"/>
            <a:r>
              <a:rPr lang="en-US" dirty="0"/>
              <a:t>Nothing may cast shade of </a:t>
            </a:r>
            <a:r>
              <a:rPr lang="en-US" u="sng" dirty="0"/>
              <a:t>any</a:t>
            </a:r>
            <a:r>
              <a:rPr lang="en-US" dirty="0"/>
              <a:t> amount for </a:t>
            </a:r>
            <a:r>
              <a:rPr lang="en-US" u="sng" dirty="0"/>
              <a:t>any</a:t>
            </a:r>
            <a:r>
              <a:rPr lang="en-US" dirty="0"/>
              <a:t> length of time onto the collection surface. Even a shadow the width of a guy line can shut down the entire collection grid. </a:t>
            </a:r>
          </a:p>
          <a:p>
            <a:pPr lvl="0"/>
            <a:r>
              <a:rPr lang="en-US" dirty="0" smtClean="0"/>
              <a:t>While PV </a:t>
            </a:r>
            <a:r>
              <a:rPr lang="en-US" dirty="0"/>
              <a:t>membrane creates an electromagnetic field, it is very low grade and of a different voltage from radio microwave antennas, and hence the one does not interfere with the </a:t>
            </a:r>
            <a:r>
              <a:rPr lang="en-US" dirty="0" smtClean="0"/>
              <a:t>other.</a:t>
            </a:r>
            <a:endParaRPr lang="en-US" dirty="0"/>
          </a:p>
          <a:p>
            <a:pPr marL="0" indent="0">
              <a:buNone/>
            </a:pPr>
            <a:endParaRPr lang="en-US" dirty="0" smtClean="0"/>
          </a:p>
          <a:p>
            <a:pPr marL="0" indent="0">
              <a:buNone/>
            </a:pPr>
            <a:endParaRPr lang="en-US" dirty="0"/>
          </a:p>
          <a:p>
            <a:pPr>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1CAF1A0E-073F-4CF2-8D3B-833EEDCB2B7D}"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13</a:t>
            </a:fld>
            <a:endParaRPr lang="en-US" dirty="0"/>
          </a:p>
        </p:txBody>
      </p:sp>
    </p:spTree>
    <p:extLst>
      <p:ext uri="{BB962C8B-B14F-4D97-AF65-F5344CB8AC3E}">
        <p14:creationId xmlns:p14="http://schemas.microsoft.com/office/powerpoint/2010/main" val="359203007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77500" lnSpcReduction="20000"/>
          </a:bodyPr>
          <a:lstStyle/>
          <a:p>
            <a:pPr marL="0" indent="0">
              <a:buNone/>
            </a:pPr>
            <a:r>
              <a:rPr lang="en-US" sz="4000" dirty="0" smtClean="0"/>
              <a:t>Solar Projects, cont’d:</a:t>
            </a:r>
          </a:p>
          <a:p>
            <a:pPr marL="0" indent="0">
              <a:buNone/>
            </a:pPr>
            <a:r>
              <a:rPr lang="en-US" b="1" cap="small" dirty="0"/>
              <a:t>Solar Rooftop Panel Arrays</a:t>
            </a:r>
          </a:p>
          <a:p>
            <a:pPr marL="0" indent="0">
              <a:buNone/>
            </a:pPr>
            <a:r>
              <a:rPr lang="en-US" dirty="0"/>
              <a:t>These solar collectors are panels mounted on stands oftentimes arranged in an array on the rooftop. Typically they do not cover the entire rooftop surface in order to allow for fire fighter access and equipment maintenance. </a:t>
            </a:r>
            <a:endParaRPr lang="en-US" dirty="0" smtClean="0"/>
          </a:p>
          <a:p>
            <a:pPr lvl="0"/>
            <a:r>
              <a:rPr lang="en-US" dirty="0" smtClean="0"/>
              <a:t>Nothing may cast shade of </a:t>
            </a:r>
            <a:r>
              <a:rPr lang="en-US" u="sng" dirty="0" smtClean="0"/>
              <a:t>any</a:t>
            </a:r>
            <a:r>
              <a:rPr lang="en-US" dirty="0" smtClean="0"/>
              <a:t> amount for </a:t>
            </a:r>
            <a:r>
              <a:rPr lang="en-US" u="sng" dirty="0" smtClean="0"/>
              <a:t>any</a:t>
            </a:r>
            <a:r>
              <a:rPr lang="en-US" dirty="0" smtClean="0"/>
              <a:t> length of time onto the collection surface. Even a shadow the width of a flagpole can shut down the entire collection grid. </a:t>
            </a:r>
          </a:p>
          <a:p>
            <a:pPr lvl="0"/>
            <a:r>
              <a:rPr lang="en-US" dirty="0" smtClean="0"/>
              <a:t>While </a:t>
            </a:r>
            <a:r>
              <a:rPr lang="en-US" dirty="0"/>
              <a:t>it is true solar panels create an electromagnetic field, it is very low grade and of a different voltage from radio microwave antennas, and hence the one does not interfere with the other.</a:t>
            </a:r>
          </a:p>
          <a:p>
            <a:pPr marL="0" indent="0">
              <a:buNone/>
            </a:pPr>
            <a:endParaRPr lang="en-US" dirty="0" smtClean="0"/>
          </a:p>
          <a:p>
            <a:pPr marL="0" indent="0">
              <a:buNone/>
            </a:pPr>
            <a:endParaRPr lang="en-US" dirty="0"/>
          </a:p>
          <a:p>
            <a:pPr>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1CAF1A0E-073F-4CF2-8D3B-833EEDCB2B7D}"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14</a:t>
            </a:fld>
            <a:endParaRPr lang="en-US" dirty="0"/>
          </a:p>
        </p:txBody>
      </p:sp>
    </p:spTree>
    <p:extLst>
      <p:ext uri="{BB962C8B-B14F-4D97-AF65-F5344CB8AC3E}">
        <p14:creationId xmlns:p14="http://schemas.microsoft.com/office/powerpoint/2010/main" val="262610663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85000" lnSpcReduction="10000"/>
          </a:bodyPr>
          <a:lstStyle/>
          <a:p>
            <a:pPr marL="0" indent="0">
              <a:buNone/>
            </a:pPr>
            <a:r>
              <a:rPr lang="en-US" sz="4000" dirty="0" smtClean="0"/>
              <a:t>Solar Projects, cont’d:</a:t>
            </a:r>
          </a:p>
          <a:p>
            <a:pPr marL="0" indent="0">
              <a:buNone/>
            </a:pPr>
            <a:r>
              <a:rPr lang="en-US" b="1" cap="small" dirty="0"/>
              <a:t>Another rooftop solar collector consideration</a:t>
            </a:r>
          </a:p>
          <a:p>
            <a:r>
              <a:rPr lang="en-US" dirty="0"/>
              <a:t>Although unlikely, it is worth noting that radio frequency issues may occur when a solar field is installed where antennas are already present. If an antenna broadcasts across the solar field it may cause an increase in radio frequency creating a potentially dangerous exposure for </a:t>
            </a:r>
            <a:r>
              <a:rPr lang="en-US" dirty="0" smtClean="0"/>
              <a:t>anyone on the roof. </a:t>
            </a:r>
          </a:p>
          <a:p>
            <a:r>
              <a:rPr lang="en-US" dirty="0" smtClean="0"/>
              <a:t>A </a:t>
            </a:r>
            <a:r>
              <a:rPr lang="en-US" dirty="0"/>
              <a:t>radio frequency inspection can determine whether the placement of the antenna relative to the solar collectors will create a radio frequency disruption.</a:t>
            </a:r>
          </a:p>
          <a:p>
            <a:pPr marL="0" indent="0">
              <a:buNone/>
            </a:pPr>
            <a:endParaRPr lang="en-US" dirty="0" smtClean="0"/>
          </a:p>
          <a:p>
            <a:pPr marL="0" indent="0">
              <a:buNone/>
            </a:pPr>
            <a:endParaRPr lang="en-US" dirty="0"/>
          </a:p>
          <a:p>
            <a:pPr>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1CAF1A0E-073F-4CF2-8D3B-833EEDCB2B7D}"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15</a:t>
            </a:fld>
            <a:endParaRPr lang="en-US" dirty="0"/>
          </a:p>
        </p:txBody>
      </p:sp>
    </p:spTree>
    <p:extLst>
      <p:ext uri="{BB962C8B-B14F-4D97-AF65-F5344CB8AC3E}">
        <p14:creationId xmlns:p14="http://schemas.microsoft.com/office/powerpoint/2010/main" val="267674198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GSA Outlease Process Summary</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92500" lnSpcReduction="20000"/>
          </a:bodyPr>
          <a:lstStyle/>
          <a:p>
            <a:pPr marL="0" indent="0">
              <a:buNone/>
            </a:pPr>
            <a:r>
              <a:rPr lang="en-US" b="1" cap="small" dirty="0"/>
              <a:t>The Process</a:t>
            </a:r>
          </a:p>
          <a:p>
            <a:r>
              <a:rPr lang="en-US" dirty="0" smtClean="0"/>
              <a:t>Begins </a:t>
            </a:r>
            <a:r>
              <a:rPr lang="en-US" dirty="0"/>
              <a:t>with a phone call or email from a telecommunications carrier representative</a:t>
            </a:r>
            <a:endParaRPr lang="en-US" sz="2400" dirty="0"/>
          </a:p>
          <a:p>
            <a:pPr lvl="0"/>
            <a:r>
              <a:rPr lang="en-US" dirty="0"/>
              <a:t>CO/COR sends application form </a:t>
            </a:r>
            <a:endParaRPr lang="en-US" dirty="0" smtClean="0"/>
          </a:p>
          <a:p>
            <a:pPr lvl="1"/>
            <a:r>
              <a:rPr lang="en-US" sz="2000" dirty="0" smtClean="0"/>
              <a:t>Wireless Telecommunication Industry Application, Form </a:t>
            </a:r>
            <a:r>
              <a:rPr lang="en-US" sz="2000" dirty="0"/>
              <a:t>GSA3729-15 available at https://www.gsa.gov/portal/content/191703</a:t>
            </a:r>
          </a:p>
          <a:p>
            <a:pPr lvl="0"/>
            <a:r>
              <a:rPr lang="en-US" dirty="0"/>
              <a:t>Initial project team: CO, COR, Property </a:t>
            </a:r>
            <a:r>
              <a:rPr lang="en-US" dirty="0" err="1"/>
              <a:t>Mgt</a:t>
            </a:r>
            <a:r>
              <a:rPr lang="en-US" dirty="0"/>
              <a:t>, Asset </a:t>
            </a:r>
            <a:r>
              <a:rPr lang="en-US" dirty="0" err="1"/>
              <a:t>Mgt</a:t>
            </a:r>
            <a:r>
              <a:rPr lang="en-US" dirty="0"/>
              <a:t>, RHPO/EPO</a:t>
            </a:r>
            <a:endParaRPr lang="en-US" sz="2400" dirty="0"/>
          </a:p>
          <a:p>
            <a:pPr lvl="1"/>
            <a:r>
              <a:rPr lang="en-US" dirty="0"/>
              <a:t>Initial Site Survey</a:t>
            </a:r>
            <a:endParaRPr lang="en-US" sz="2000" dirty="0"/>
          </a:p>
          <a:p>
            <a:pPr lvl="1"/>
            <a:r>
              <a:rPr lang="en-US" dirty="0"/>
              <a:t>Initial Project Sketch from Carrier</a:t>
            </a:r>
            <a:endParaRPr lang="en-US" sz="2000" dirty="0"/>
          </a:p>
          <a:p>
            <a:pPr lvl="1"/>
            <a:r>
              <a:rPr lang="en-US" dirty="0"/>
              <a:t>Property </a:t>
            </a:r>
            <a:r>
              <a:rPr lang="en-US" dirty="0" err="1"/>
              <a:t>Mgt</a:t>
            </a:r>
            <a:r>
              <a:rPr lang="en-US" dirty="0"/>
              <a:t>/RHPO/EPO location agreement</a:t>
            </a:r>
            <a:endParaRPr lang="en-US" sz="2000" dirty="0"/>
          </a:p>
          <a:p>
            <a:pPr lvl="2"/>
            <a:r>
              <a:rPr lang="en-US" dirty="0"/>
              <a:t>If asset historic, obtain </a:t>
            </a:r>
            <a:r>
              <a:rPr lang="en-US" dirty="0" smtClean="0"/>
              <a:t>NHPA compliance certification.</a:t>
            </a:r>
          </a:p>
          <a:p>
            <a:pPr lvl="2"/>
            <a:r>
              <a:rPr lang="en-US" sz="2300" dirty="0" smtClean="0"/>
              <a:t>If undeveloped land, obtain NEPA compliance certification</a:t>
            </a:r>
            <a:endParaRPr lang="en-US" sz="2300"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1CAF1A0E-073F-4CF2-8D3B-833EEDCB2B7D}"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16</a:t>
            </a:fld>
            <a:endParaRPr lang="en-US" dirty="0"/>
          </a:p>
        </p:txBody>
      </p:sp>
    </p:spTree>
    <p:extLst>
      <p:ext uri="{BB962C8B-B14F-4D97-AF65-F5344CB8AC3E}">
        <p14:creationId xmlns:p14="http://schemas.microsoft.com/office/powerpoint/2010/main" val="125751614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GSA Outlease Process Summary</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92500" lnSpcReduction="20000"/>
          </a:bodyPr>
          <a:lstStyle/>
          <a:p>
            <a:pPr marL="0" indent="0">
              <a:buNone/>
            </a:pPr>
            <a:r>
              <a:rPr lang="en-US" b="1" cap="small" dirty="0"/>
              <a:t>The </a:t>
            </a:r>
            <a:r>
              <a:rPr lang="en-US" b="1" cap="small" dirty="0" smtClean="0"/>
              <a:t>Process, cont’d</a:t>
            </a:r>
            <a:endParaRPr lang="en-US" b="1" cap="small" dirty="0"/>
          </a:p>
          <a:p>
            <a:pPr lvl="0"/>
            <a:r>
              <a:rPr lang="en-US" dirty="0"/>
              <a:t>Contract negotiations begin, Carrier develops Installation Plans</a:t>
            </a:r>
            <a:endParaRPr lang="en-US" sz="2400" dirty="0"/>
          </a:p>
          <a:p>
            <a:pPr lvl="1"/>
            <a:r>
              <a:rPr lang="en-US" dirty="0"/>
              <a:t>Plans received, submitted to </a:t>
            </a:r>
            <a:r>
              <a:rPr lang="en-US" dirty="0" smtClean="0"/>
              <a:t>building engineering </a:t>
            </a:r>
            <a:r>
              <a:rPr lang="en-US" dirty="0"/>
              <a:t>and fire and life </a:t>
            </a:r>
            <a:r>
              <a:rPr lang="en-US" dirty="0" smtClean="0"/>
              <a:t>safety</a:t>
            </a:r>
            <a:endParaRPr lang="en-US" dirty="0"/>
          </a:p>
          <a:p>
            <a:pPr lvl="1"/>
            <a:r>
              <a:rPr lang="en-US" dirty="0"/>
              <a:t>Approvals obtained, CO proceeds to lease/license execution</a:t>
            </a:r>
            <a:endParaRPr lang="en-US" sz="2000" dirty="0"/>
          </a:p>
          <a:p>
            <a:pPr lvl="1"/>
            <a:r>
              <a:rPr lang="en-US" dirty="0"/>
              <a:t>Onsite preconstruction meeting with Property </a:t>
            </a:r>
            <a:r>
              <a:rPr lang="en-US" dirty="0" err="1"/>
              <a:t>Mgt</a:t>
            </a:r>
            <a:endParaRPr lang="en-US" sz="2000" dirty="0"/>
          </a:p>
          <a:p>
            <a:pPr lvl="1"/>
            <a:r>
              <a:rPr lang="en-US" dirty="0"/>
              <a:t>Carrier installation build out begins</a:t>
            </a:r>
            <a:endParaRPr lang="en-US" sz="2000" dirty="0"/>
          </a:p>
          <a:p>
            <a:pPr lvl="1"/>
            <a:r>
              <a:rPr lang="en-US" dirty="0"/>
              <a:t>Inspections, access coordination, enforcement</a:t>
            </a:r>
            <a:endParaRPr lang="en-US" sz="2000" dirty="0"/>
          </a:p>
          <a:p>
            <a:pPr lvl="1"/>
            <a:r>
              <a:rPr lang="en-US" dirty="0"/>
              <a:t>Final walkthrough with Property </a:t>
            </a:r>
            <a:r>
              <a:rPr lang="en-US" dirty="0" err="1"/>
              <a:t>Mgt</a:t>
            </a:r>
            <a:endParaRPr lang="en-US" sz="2000" dirty="0"/>
          </a:p>
          <a:p>
            <a:r>
              <a:rPr lang="en-US" dirty="0" smtClean="0"/>
              <a:t> Contract Administration Begins</a:t>
            </a:r>
            <a:endParaRPr lang="en-US" sz="2400" dirty="0"/>
          </a:p>
          <a:p>
            <a:pPr>
              <a:buNone/>
            </a:pP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1CAF1A0E-073F-4CF2-8D3B-833EEDCB2B7D}"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17</a:t>
            </a:fld>
            <a:endParaRPr lang="en-US" dirty="0"/>
          </a:p>
        </p:txBody>
      </p:sp>
    </p:spTree>
    <p:extLst>
      <p:ext uri="{BB962C8B-B14F-4D97-AF65-F5344CB8AC3E}">
        <p14:creationId xmlns:p14="http://schemas.microsoft.com/office/powerpoint/2010/main" val="168280418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85800" y="29718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Subtitle 4"/>
          <p:cNvSpPr txBox="1">
            <a:spLocks/>
          </p:cNvSpPr>
          <p:nvPr/>
        </p:nvSpPr>
        <p:spPr>
          <a:xfrm>
            <a:off x="1371600" y="4495800"/>
            <a:ext cx="6400800" cy="1143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itle 3"/>
          <p:cNvSpPr txBox="1">
            <a:spLocks/>
          </p:cNvSpPr>
          <p:nvPr/>
        </p:nvSpPr>
        <p:spPr>
          <a:xfrm>
            <a:off x="685800" y="2130425"/>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1"/>
          <p:cNvPicPr>
            <a:picLocks noChangeAspect="1" noChangeArrowheads="1"/>
          </p:cNvPicPr>
          <p:nvPr/>
        </p:nvPicPr>
        <p:blipFill>
          <a:blip r:embed="rId2" cstate="print"/>
          <a:srcRect/>
          <a:stretch>
            <a:fillRect/>
          </a:stretch>
        </p:blipFill>
        <p:spPr bwMode="auto">
          <a:xfrm>
            <a:off x="457200" y="533400"/>
            <a:ext cx="788987" cy="800100"/>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smtClean="0"/>
              <a:t>Contacts and Forms</a:t>
            </a:r>
            <a:endParaRPr lang="en-US" dirty="0"/>
          </a:p>
        </p:txBody>
      </p:sp>
      <p:sp>
        <p:nvSpPr>
          <p:cNvPr id="7" name="Content Placeholder 6"/>
          <p:cNvSpPr>
            <a:spLocks noGrp="1"/>
          </p:cNvSpPr>
          <p:nvPr>
            <p:ph idx="1"/>
          </p:nvPr>
        </p:nvSpPr>
        <p:spPr/>
        <p:txBody>
          <a:bodyPr>
            <a:normAutofit lnSpcReduction="10000"/>
          </a:bodyPr>
          <a:lstStyle/>
          <a:p>
            <a:endParaRPr lang="en-US" dirty="0" smtClean="0"/>
          </a:p>
          <a:p>
            <a:r>
              <a:rPr lang="en-US" dirty="0" smtClean="0"/>
              <a:t>Wireless Telecommunication Company Application and Master Antenna Forms available </a:t>
            </a:r>
            <a:r>
              <a:rPr lang="en-US" smtClean="0"/>
              <a:t>at www.gsa.gov</a:t>
            </a:r>
            <a:endParaRPr lang="en-US" dirty="0" smtClean="0"/>
          </a:p>
          <a:p>
            <a:r>
              <a:rPr lang="en-US" dirty="0" smtClean="0"/>
              <a:t>GSA CO Contact:</a:t>
            </a:r>
            <a:br>
              <a:rPr lang="en-US" dirty="0" smtClean="0"/>
            </a:br>
            <a:r>
              <a:rPr lang="en-US" dirty="0" smtClean="0"/>
              <a:t>Mary Ann Hillier</a:t>
            </a:r>
            <a:br>
              <a:rPr lang="en-US" dirty="0" smtClean="0"/>
            </a:br>
            <a:r>
              <a:rPr lang="en-US" dirty="0" smtClean="0"/>
              <a:t>National Outlease Program Manager</a:t>
            </a:r>
            <a:br>
              <a:rPr lang="en-US" dirty="0" smtClean="0"/>
            </a:br>
            <a:r>
              <a:rPr lang="en-US" dirty="0" smtClean="0"/>
              <a:t>202-208-6139</a:t>
            </a:r>
            <a:br>
              <a:rPr lang="en-US" dirty="0" smtClean="0"/>
            </a:br>
            <a:r>
              <a:rPr lang="en-US" dirty="0" smtClean="0"/>
              <a:t>maryann.hillier@gsa.gov</a:t>
            </a:r>
          </a:p>
          <a:p>
            <a:pPr marL="0" indent="0">
              <a:buNone/>
            </a:pPr>
            <a:endParaRPr lang="en-US" dirty="0" smtClean="0"/>
          </a:p>
        </p:txBody>
      </p:sp>
      <p:sp>
        <p:nvSpPr>
          <p:cNvPr id="2" name="Date Placeholder 1"/>
          <p:cNvSpPr>
            <a:spLocks noGrp="1"/>
          </p:cNvSpPr>
          <p:nvPr>
            <p:ph type="dt" sz="half" idx="10"/>
          </p:nvPr>
        </p:nvSpPr>
        <p:spPr/>
        <p:txBody>
          <a:bodyPr/>
          <a:lstStyle/>
          <a:p>
            <a:fld id="{AEAA5C1E-A7F8-4B5C-BAC3-3477D40150CD}" type="datetime1">
              <a:rPr lang="en-US" smtClean="0"/>
              <a:t>4/5/2017</a:t>
            </a:fld>
            <a:endParaRPr lang="en-US" dirty="0"/>
          </a:p>
        </p:txBody>
      </p:sp>
      <p:sp>
        <p:nvSpPr>
          <p:cNvPr id="9" name="Footer Placeholder 8"/>
          <p:cNvSpPr>
            <a:spLocks noGrp="1"/>
          </p:cNvSpPr>
          <p:nvPr>
            <p:ph type="ftr" sz="quarter" idx="11"/>
          </p:nvPr>
        </p:nvSpPr>
        <p:spPr/>
        <p:txBody>
          <a:bodyPr/>
          <a:lstStyle/>
          <a:p>
            <a:r>
              <a:rPr lang="en-US" smtClean="0"/>
              <a:t>GSA Antenna Outlease Training</a:t>
            </a:r>
            <a:endParaRPr lang="en-US" dirty="0"/>
          </a:p>
        </p:txBody>
      </p:sp>
      <p:sp>
        <p:nvSpPr>
          <p:cNvPr id="10" name="Slide Number Placeholder 9"/>
          <p:cNvSpPr>
            <a:spLocks noGrp="1"/>
          </p:cNvSpPr>
          <p:nvPr>
            <p:ph type="sldNum" sz="quarter" idx="12"/>
          </p:nvPr>
        </p:nvSpPr>
        <p:spPr/>
        <p:txBody>
          <a:bodyPr/>
          <a:lstStyle/>
          <a:p>
            <a:fld id="{8A66FBCF-8101-49AF-A679-9B24C7A26814}" type="slidenum">
              <a:rPr lang="en-US" smtClean="0"/>
              <a:pPr/>
              <a:t>18</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Today’s Objectives:</a:t>
            </a:r>
            <a:endParaRPr lang="en-US" dirty="0"/>
          </a:p>
        </p:txBody>
      </p:sp>
      <p:sp>
        <p:nvSpPr>
          <p:cNvPr id="5" name="Subtitle 4"/>
          <p:cNvSpPr>
            <a:spLocks noGrp="1"/>
          </p:cNvSpPr>
          <p:nvPr>
            <p:ph type="subTitle" idx="1"/>
          </p:nvPr>
        </p:nvSpPr>
        <p:spPr>
          <a:xfrm>
            <a:off x="1371600" y="3352800"/>
            <a:ext cx="6400800" cy="2209800"/>
          </a:xfrm>
        </p:spPr>
        <p:txBody>
          <a:bodyPr>
            <a:normAutofit fontScale="85000" lnSpcReduction="20000"/>
          </a:bodyPr>
          <a:lstStyle/>
          <a:p>
            <a:pPr algn="l">
              <a:buFont typeface="Arial" pitchFamily="34" charset="0"/>
              <a:buChar char="•"/>
            </a:pPr>
            <a:r>
              <a:rPr lang="en-US" dirty="0">
                <a:solidFill>
                  <a:schemeClr val="tx1"/>
                </a:solidFill>
              </a:rPr>
              <a:t>O</a:t>
            </a:r>
            <a:r>
              <a:rPr lang="en-US" dirty="0" smtClean="0">
                <a:solidFill>
                  <a:schemeClr val="tx1"/>
                </a:solidFill>
              </a:rPr>
              <a:t>verview </a:t>
            </a:r>
            <a:r>
              <a:rPr lang="en-US" dirty="0">
                <a:solidFill>
                  <a:schemeClr val="tx1"/>
                </a:solidFill>
              </a:rPr>
              <a:t>of </a:t>
            </a:r>
            <a:r>
              <a:rPr lang="en-US" dirty="0" smtClean="0">
                <a:solidFill>
                  <a:schemeClr val="tx1"/>
                </a:solidFill>
              </a:rPr>
              <a:t>legislative history</a:t>
            </a:r>
            <a:endParaRPr lang="en-US" dirty="0">
              <a:solidFill>
                <a:schemeClr val="tx1"/>
              </a:solidFill>
            </a:endParaRPr>
          </a:p>
          <a:p>
            <a:pPr algn="l">
              <a:buFont typeface="Arial" pitchFamily="34" charset="0"/>
              <a:buChar char="•"/>
            </a:pPr>
            <a:r>
              <a:rPr lang="en-US" dirty="0">
                <a:solidFill>
                  <a:schemeClr val="tx1"/>
                </a:solidFill>
              </a:rPr>
              <a:t>R</a:t>
            </a:r>
            <a:r>
              <a:rPr lang="en-US" dirty="0" smtClean="0">
                <a:solidFill>
                  <a:schemeClr val="tx1"/>
                </a:solidFill>
              </a:rPr>
              <a:t>ooftop antenna outleasing definition</a:t>
            </a:r>
          </a:p>
          <a:p>
            <a:pPr algn="l">
              <a:buFont typeface="Arial" pitchFamily="34" charset="0"/>
              <a:buChar char="•"/>
            </a:pPr>
            <a:r>
              <a:rPr lang="en-US" dirty="0" smtClean="0">
                <a:solidFill>
                  <a:schemeClr val="tx1"/>
                </a:solidFill>
              </a:rPr>
              <a:t>Authorities applicable to rooftop antennas</a:t>
            </a:r>
          </a:p>
          <a:p>
            <a:pPr algn="l">
              <a:buFont typeface="Arial" pitchFamily="34" charset="0"/>
              <a:buChar char="•"/>
            </a:pPr>
            <a:r>
              <a:rPr lang="en-US" dirty="0" smtClean="0">
                <a:solidFill>
                  <a:schemeClr val="tx1"/>
                </a:solidFill>
              </a:rPr>
              <a:t>Antenna Outlease Guidelines</a:t>
            </a:r>
          </a:p>
          <a:p>
            <a:pPr algn="l">
              <a:buFont typeface="Arial" pitchFamily="34" charset="0"/>
              <a:buChar char="•"/>
            </a:pPr>
            <a:r>
              <a:rPr lang="en-US" dirty="0" smtClean="0">
                <a:solidFill>
                  <a:schemeClr val="tx1"/>
                </a:solidFill>
              </a:rPr>
              <a:t>GSA Antenna Outlease Process Summary</a:t>
            </a:r>
          </a:p>
          <a:p>
            <a:pPr algn="l">
              <a:buFont typeface="Arial" pitchFamily="34" charset="0"/>
              <a:buChar char="•"/>
            </a:pPr>
            <a:endParaRPr lang="en-US" dirty="0"/>
          </a:p>
        </p:txBody>
      </p:sp>
      <p:pic>
        <p:nvPicPr>
          <p:cNvPr id="33793" name="Picture 1"/>
          <p:cNvPicPr>
            <a:picLocks noChangeAspect="1" noChangeArrowheads="1"/>
          </p:cNvPicPr>
          <p:nvPr/>
        </p:nvPicPr>
        <p:blipFill>
          <a:blip r:embed="rId3" cstate="print"/>
          <a:srcRect/>
          <a:stretch>
            <a:fillRect/>
          </a:stretch>
        </p:blipFill>
        <p:spPr bwMode="auto">
          <a:xfrm>
            <a:off x="457200" y="533400"/>
            <a:ext cx="788987" cy="8001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Legislative History</a:t>
            </a:r>
            <a:endParaRPr lang="en-US" dirty="0"/>
          </a:p>
        </p:txBody>
      </p:sp>
      <p:sp>
        <p:nvSpPr>
          <p:cNvPr id="7" name="Content Placeholder 6"/>
          <p:cNvSpPr>
            <a:spLocks noGrp="1"/>
          </p:cNvSpPr>
          <p:nvPr>
            <p:ph idx="1"/>
          </p:nvPr>
        </p:nvSpPr>
        <p:spPr/>
        <p:txBody>
          <a:bodyPr>
            <a:normAutofit fontScale="85000" lnSpcReduction="20000"/>
          </a:bodyPr>
          <a:lstStyle/>
          <a:p>
            <a:r>
              <a:rPr lang="en-US" dirty="0" smtClean="0"/>
              <a:t>Presidential Memorandum 8/10/95 “Facilitating Access to Federal Property for the Siting of Mobile Services”</a:t>
            </a:r>
          </a:p>
          <a:p>
            <a:pPr lvl="1"/>
            <a:r>
              <a:rPr lang="en-US" dirty="0" smtClean="0"/>
              <a:t>Directed Federal agencies to open rooftop access to private sector carriers wanting to expand their network</a:t>
            </a:r>
          </a:p>
          <a:p>
            <a:r>
              <a:rPr lang="en-US" dirty="0" smtClean="0"/>
              <a:t>The </a:t>
            </a:r>
            <a:r>
              <a:rPr lang="en-US" u="sng" dirty="0"/>
              <a:t>Telecommunications Act of </a:t>
            </a:r>
            <a:r>
              <a:rPr lang="en-US" u="sng" dirty="0" smtClean="0"/>
              <a:t>1996</a:t>
            </a:r>
            <a:r>
              <a:rPr lang="en-US" dirty="0" smtClean="0"/>
              <a:t> (47 USC 332)</a:t>
            </a:r>
          </a:p>
          <a:p>
            <a:pPr lvl="1"/>
            <a:r>
              <a:rPr lang="en-US" dirty="0" smtClean="0"/>
              <a:t>Promoted competition, shared resources, etc.</a:t>
            </a:r>
          </a:p>
          <a:p>
            <a:r>
              <a:rPr lang="en-US" dirty="0" smtClean="0"/>
              <a:t>GSA Bulletin FMR 2007-B2</a:t>
            </a:r>
          </a:p>
          <a:p>
            <a:pPr lvl="1"/>
            <a:r>
              <a:rPr lang="en-US" dirty="0" smtClean="0"/>
              <a:t>Provided Federal agencies with general guidelines, processes for implementing  the Presidential Memorandum and the Telecommunications Act</a:t>
            </a:r>
          </a:p>
          <a:p>
            <a:r>
              <a:rPr lang="en-US" dirty="0" smtClean="0"/>
              <a:t>The FMR guidance was followed by Federal Register 102-79.75</a:t>
            </a:r>
          </a:p>
        </p:txBody>
      </p:sp>
      <p:sp>
        <p:nvSpPr>
          <p:cNvPr id="3" name="Date Placeholder 2"/>
          <p:cNvSpPr>
            <a:spLocks noGrp="1"/>
          </p:cNvSpPr>
          <p:nvPr>
            <p:ph type="dt" sz="half" idx="10"/>
          </p:nvPr>
        </p:nvSpPr>
        <p:spPr/>
        <p:txBody>
          <a:bodyPr/>
          <a:lstStyle/>
          <a:p>
            <a:fld id="{135DB814-422A-4096-8979-EEDC7FD3CCDB}" type="datetime1">
              <a:rPr lang="en-US" smtClean="0"/>
              <a:t>4/5/2017</a:t>
            </a:fld>
            <a:endParaRPr lang="en-US" dirty="0"/>
          </a:p>
        </p:txBody>
      </p:sp>
      <p:sp>
        <p:nvSpPr>
          <p:cNvPr id="5" name="Footer Placeholder 4"/>
          <p:cNvSpPr>
            <a:spLocks noGrp="1"/>
          </p:cNvSpPr>
          <p:nvPr>
            <p:ph type="ftr" sz="quarter" idx="11"/>
          </p:nvPr>
        </p:nvSpPr>
        <p:spPr/>
        <p:txBody>
          <a:bodyPr/>
          <a:lstStyle/>
          <a:p>
            <a:r>
              <a:rPr lang="en-US" smtClean="0"/>
              <a:t>GSA Antenna Outlease Training</a:t>
            </a:r>
            <a:endParaRPr lang="en-US" dirty="0"/>
          </a:p>
        </p:txBody>
      </p:sp>
      <p:sp>
        <p:nvSpPr>
          <p:cNvPr id="6" name="Slide Number Placeholder 5"/>
          <p:cNvSpPr>
            <a:spLocks noGrp="1"/>
          </p:cNvSpPr>
          <p:nvPr>
            <p:ph type="sldNum" sz="quarter" idx="12"/>
          </p:nvPr>
        </p:nvSpPr>
        <p:spPr/>
        <p:txBody>
          <a:bodyPr/>
          <a:lstStyle/>
          <a:p>
            <a:fld id="{8A66FBCF-8101-49AF-A679-9B24C7A26814}" type="slidenum">
              <a:rPr lang="en-US" smtClean="0"/>
              <a:pPr/>
              <a:t>3</a:t>
            </a:fld>
            <a:endParaRPr lang="en-US" dirty="0"/>
          </a:p>
        </p:txBody>
      </p:sp>
      <p:pic>
        <p:nvPicPr>
          <p:cNvPr id="4"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Tree>
    <p:extLst>
      <p:ext uri="{BB962C8B-B14F-4D97-AF65-F5344CB8AC3E}">
        <p14:creationId xmlns:p14="http://schemas.microsoft.com/office/powerpoint/2010/main" val="217335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Outleasing?</a:t>
            </a:r>
            <a:endParaRPr lang="en-US" dirty="0"/>
          </a:p>
        </p:txBody>
      </p:sp>
      <p:sp>
        <p:nvSpPr>
          <p:cNvPr id="5" name="Content Placeholder 4"/>
          <p:cNvSpPr>
            <a:spLocks noGrp="1"/>
          </p:cNvSpPr>
          <p:nvPr>
            <p:ph sz="quarter" idx="1"/>
          </p:nvPr>
        </p:nvSpPr>
        <p:spPr>
          <a:xfrm>
            <a:off x="457200" y="1752600"/>
            <a:ext cx="8229600" cy="4404360"/>
          </a:xfrm>
        </p:spPr>
        <p:txBody>
          <a:bodyPr>
            <a:normAutofit/>
          </a:bodyPr>
          <a:lstStyle/>
          <a:p>
            <a:r>
              <a:rPr lang="en-US" dirty="0" smtClean="0"/>
              <a:t>GSA defines outleasing as the temporary disposal of vacant or underutilized government owned or leased space by leasing to: </a:t>
            </a:r>
          </a:p>
          <a:p>
            <a:pPr lvl="1"/>
            <a:r>
              <a:rPr lang="en-US" dirty="0"/>
              <a:t>Private sector</a:t>
            </a:r>
          </a:p>
          <a:p>
            <a:pPr lvl="1"/>
            <a:r>
              <a:rPr lang="en-US" dirty="0" smtClean="0"/>
              <a:t>State or local government entities</a:t>
            </a:r>
          </a:p>
          <a:p>
            <a:endParaRPr lang="en-US" dirty="0" smtClean="0"/>
          </a:p>
        </p:txBody>
      </p:sp>
      <p:pic>
        <p:nvPicPr>
          <p:cNvPr id="6" name="Picture 1"/>
          <p:cNvPicPr>
            <a:picLocks noChangeAspect="1" noChangeArrowheads="1"/>
          </p:cNvPicPr>
          <p:nvPr/>
        </p:nvPicPr>
        <p:blipFill>
          <a:blip r:embed="rId2" cstate="print"/>
          <a:srcRect/>
          <a:stretch>
            <a:fillRect/>
          </a:stretch>
        </p:blipFill>
        <p:spPr bwMode="auto">
          <a:xfrm>
            <a:off x="304800" y="3810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B92B87EA-15C6-4CF2-95DB-D6C86B4E7751}"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4062"/>
          </a:xfrm>
        </p:spPr>
        <p:txBody>
          <a:bodyPr anchor="t">
            <a:normAutofit fontScale="90000"/>
          </a:bodyPr>
          <a:lstStyle/>
          <a:p>
            <a:r>
              <a:rPr lang="en-US" sz="3100" b="1" dirty="0" smtClean="0"/>
              <a:t>Authorities </a:t>
            </a:r>
            <a:r>
              <a:rPr lang="en-US" sz="3100" b="1" dirty="0"/>
              <a:t>Applicable to </a:t>
            </a:r>
            <a:r>
              <a:rPr lang="en-US" sz="3100" b="1" dirty="0" smtClean="0"/>
              <a:t>Antenna Outleasing</a:t>
            </a:r>
            <a:r>
              <a:rPr lang="en-US" b="1" dirty="0"/>
              <a:t/>
            </a:r>
            <a:br>
              <a:rPr lang="en-US" b="1" dirty="0"/>
            </a:br>
            <a:endParaRPr lang="en-US" dirty="0"/>
          </a:p>
        </p:txBody>
      </p:sp>
      <p:sp>
        <p:nvSpPr>
          <p:cNvPr id="3" name="Content Placeholder 2"/>
          <p:cNvSpPr>
            <a:spLocks noGrp="1"/>
          </p:cNvSpPr>
          <p:nvPr>
            <p:ph idx="1"/>
          </p:nvPr>
        </p:nvSpPr>
        <p:spPr>
          <a:xfrm>
            <a:off x="457200" y="1028700"/>
            <a:ext cx="8229600" cy="5097463"/>
          </a:xfrm>
        </p:spPr>
        <p:txBody>
          <a:bodyPr>
            <a:noAutofit/>
          </a:bodyPr>
          <a:lstStyle/>
          <a:p>
            <a:pPr>
              <a:buNone/>
            </a:pPr>
            <a:endParaRPr lang="en-US" sz="1700" dirty="0"/>
          </a:p>
          <a:p>
            <a:pPr lvl="0"/>
            <a:r>
              <a:rPr lang="en-US" sz="1700" dirty="0" smtClean="0"/>
              <a:t>Cooperative Use Act – 40 USC 581(h) (Can be delegated to other agencies)</a:t>
            </a:r>
          </a:p>
          <a:p>
            <a:pPr lvl="1"/>
            <a:r>
              <a:rPr lang="en-US" sz="1700" dirty="0" smtClean="0"/>
              <a:t>Can charge local commercial (i.e., market based) rates</a:t>
            </a:r>
          </a:p>
          <a:p>
            <a:pPr lvl="1"/>
            <a:r>
              <a:rPr lang="en-US" sz="1700" dirty="0" smtClean="0"/>
              <a:t>Limited to certain types of activities </a:t>
            </a:r>
            <a:endParaRPr lang="en-US" sz="1700" dirty="0"/>
          </a:p>
          <a:p>
            <a:pPr lvl="2"/>
            <a:r>
              <a:rPr lang="en-US" sz="1300" dirty="0" smtClean="0"/>
              <a:t>Commercial, cultural, educational and recreational</a:t>
            </a:r>
          </a:p>
          <a:p>
            <a:pPr lvl="1"/>
            <a:r>
              <a:rPr lang="en-US" sz="1700" dirty="0" smtClean="0"/>
              <a:t>Limited to certain areas of public buildings (e.g., pedestrian access levels, court-yards and rooftops</a:t>
            </a:r>
            <a:r>
              <a:rPr lang="en-US" sz="1700" dirty="0"/>
              <a:t>) </a:t>
            </a:r>
            <a:endParaRPr lang="en-US" sz="1700" dirty="0" smtClean="0"/>
          </a:p>
          <a:p>
            <a:r>
              <a:rPr lang="en-US" sz="1700" dirty="0" smtClean="0"/>
              <a:t>Adaptive Use Authority under Section 111 of the NHPA </a:t>
            </a:r>
            <a:r>
              <a:rPr lang="en-US" sz="1800" dirty="0" smtClean="0"/>
              <a:t>54 </a:t>
            </a:r>
            <a:r>
              <a:rPr lang="en-US" sz="1800" dirty="0"/>
              <a:t>U.S.C. § 306121 and </a:t>
            </a:r>
            <a:r>
              <a:rPr lang="en-US" sz="1800" dirty="0" smtClean="0"/>
              <a:t>306122</a:t>
            </a:r>
          </a:p>
          <a:p>
            <a:pPr lvl="1"/>
            <a:r>
              <a:rPr lang="en-US" sz="1600" dirty="0" smtClean="0"/>
              <a:t>Broad authority to outlease unused portions of historic properties</a:t>
            </a:r>
          </a:p>
          <a:p>
            <a:pPr lvl="1"/>
            <a:r>
              <a:rPr lang="en-US" sz="1700" dirty="0" smtClean="0"/>
              <a:t>Allows proceeds to be retained and used to maintain the property</a:t>
            </a:r>
          </a:p>
          <a:p>
            <a:pPr lvl="1"/>
            <a:r>
              <a:rPr lang="en-US" sz="1700" dirty="0" smtClean="0"/>
              <a:t>Proceeds can only be used on property generating the outlease revenue or other properties listed in the National </a:t>
            </a:r>
            <a:r>
              <a:rPr lang="en-US" sz="1700" dirty="0"/>
              <a:t>Register</a:t>
            </a:r>
            <a:r>
              <a:rPr lang="en-US" sz="1700" dirty="0" smtClean="0"/>
              <a:t>.</a:t>
            </a:r>
          </a:p>
          <a:p>
            <a:r>
              <a:rPr lang="en-US" sz="1800" dirty="0" smtClean="0"/>
              <a:t>Section 704 of Telecommunications Act and P.L. 112-96 Sec. 6409 for Easements, Right-Of-Way</a:t>
            </a:r>
            <a:endParaRPr lang="en-US" sz="1400" dirty="0"/>
          </a:p>
          <a:p>
            <a:endParaRPr lang="en-US" sz="2100" dirty="0" smtClean="0"/>
          </a:p>
        </p:txBody>
      </p:sp>
      <p:pic>
        <p:nvPicPr>
          <p:cNvPr id="4" name="Picture 1"/>
          <p:cNvPicPr>
            <a:picLocks noChangeAspect="1" noChangeArrowheads="1"/>
          </p:cNvPicPr>
          <p:nvPr/>
        </p:nvPicPr>
        <p:blipFill>
          <a:blip r:embed="rId3" cstate="print"/>
          <a:srcRect/>
          <a:stretch>
            <a:fillRect/>
          </a:stretch>
        </p:blipFill>
        <p:spPr bwMode="auto">
          <a:xfrm>
            <a:off x="304800" y="228600"/>
            <a:ext cx="788987" cy="8001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E6D93BA1-F089-43D3-8E8C-E42A9C443822}" type="datetime1">
              <a:rPr lang="en-US" smtClean="0"/>
              <a:t>4/5/2017</a:t>
            </a:fld>
            <a:endParaRPr lang="en-US" dirty="0"/>
          </a:p>
        </p:txBody>
      </p:sp>
      <p:sp>
        <p:nvSpPr>
          <p:cNvPr id="6" name="Footer Placeholder 5"/>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p:txBody>
          <a:bodyPr>
            <a:normAutofit fontScale="92500" lnSpcReduction="20000"/>
          </a:bodyPr>
          <a:lstStyle/>
          <a:p>
            <a:r>
              <a:rPr lang="en-US" dirty="0" smtClean="0"/>
              <a:t>Use Fees for antenna site and shelter (if needed) are based on commercial rates identified by market survey</a:t>
            </a:r>
          </a:p>
          <a:p>
            <a:pPr lvl="1"/>
            <a:r>
              <a:rPr lang="en-US" dirty="0" smtClean="0"/>
              <a:t>In areas too rural for market survey, BLM Antenna Pricing Index is a resource</a:t>
            </a:r>
          </a:p>
          <a:p>
            <a:r>
              <a:rPr lang="en-US" dirty="0" smtClean="0"/>
              <a:t>Easements/</a:t>
            </a:r>
            <a:r>
              <a:rPr lang="en-US" dirty="0" err="1" smtClean="0"/>
              <a:t>RoW</a:t>
            </a:r>
            <a:r>
              <a:rPr lang="en-US" dirty="0" smtClean="0"/>
              <a:t> fees are based on direct cost recovery</a:t>
            </a:r>
          </a:p>
          <a:p>
            <a:pPr lvl="1"/>
            <a:r>
              <a:rPr lang="en-US" dirty="0" smtClean="0"/>
              <a:t>If easement/</a:t>
            </a:r>
            <a:r>
              <a:rPr lang="en-US" dirty="0" err="1" smtClean="0"/>
              <a:t>RoW</a:t>
            </a:r>
            <a:r>
              <a:rPr lang="en-US" dirty="0" smtClean="0"/>
              <a:t> unimproved land, consult with agency Environment Preservation Officer (EPO)</a:t>
            </a:r>
          </a:p>
          <a:p>
            <a:r>
              <a:rPr lang="en-US" dirty="0" smtClean="0"/>
              <a:t>Use Fees, Terms and Conditions are negotiated in the best interest of the Federal government</a:t>
            </a:r>
          </a:p>
          <a:p>
            <a:pPr marL="0" indent="0">
              <a:buNone/>
            </a:pPr>
            <a:endParaRPr lang="en-US" dirty="0" smtClean="0"/>
          </a:p>
        </p:txBody>
      </p:sp>
      <p:pic>
        <p:nvPicPr>
          <p:cNvPr id="6" name="Picture 1"/>
          <p:cNvPicPr>
            <a:picLocks noChangeAspect="1" noChangeArrowheads="1"/>
          </p:cNvPicPr>
          <p:nvPr/>
        </p:nvPicPr>
        <p:blipFill>
          <a:blip r:embed="rId2" cstate="print"/>
          <a:srcRect/>
          <a:stretch>
            <a:fillRect/>
          </a:stretch>
        </p:blipFill>
        <p:spPr bwMode="auto">
          <a:xfrm>
            <a:off x="228600" y="3048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F276ABED-2F41-46AF-847A-FCCFE9D4A3AF}"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fontScale="77500" lnSpcReduction="20000"/>
          </a:bodyPr>
          <a:lstStyle/>
          <a:p>
            <a:pPr marL="0" indent="0">
              <a:buNone/>
            </a:pPr>
            <a:r>
              <a:rPr lang="en-US" dirty="0" smtClean="0"/>
              <a:t>FCC, Radio Frequency Interference (RFI) and International Building Code (IBC) Requirements</a:t>
            </a:r>
          </a:p>
          <a:p>
            <a:r>
              <a:rPr lang="en-US" dirty="0"/>
              <a:t>M</a:t>
            </a:r>
            <a:r>
              <a:rPr lang="en-US" dirty="0" smtClean="0"/>
              <a:t>ust </a:t>
            </a:r>
            <a:r>
              <a:rPr lang="en-US" dirty="0"/>
              <a:t>provide a copy of </a:t>
            </a:r>
            <a:r>
              <a:rPr lang="en-US" dirty="0" smtClean="0"/>
              <a:t>current </a:t>
            </a:r>
            <a:r>
              <a:rPr lang="en-US" dirty="0"/>
              <a:t>FCC license which must specify the expiration date.  </a:t>
            </a:r>
            <a:endParaRPr lang="en-US" dirty="0" smtClean="0"/>
          </a:p>
          <a:p>
            <a:pPr lvl="1"/>
            <a:r>
              <a:rPr lang="en-US" i="1" u="sng" dirty="0" smtClean="0"/>
              <a:t>No </a:t>
            </a:r>
            <a:r>
              <a:rPr lang="en-US" i="1" u="sng" dirty="0"/>
              <a:t>outlease contract will be let for a company with an expired FCC license.</a:t>
            </a:r>
            <a:r>
              <a:rPr lang="en-US" dirty="0"/>
              <a:t>  </a:t>
            </a:r>
            <a:endParaRPr lang="en-US" dirty="0" smtClean="0"/>
          </a:p>
          <a:p>
            <a:r>
              <a:rPr lang="en-US" dirty="0"/>
              <a:t>A</a:t>
            </a:r>
            <a:r>
              <a:rPr lang="en-US" dirty="0" smtClean="0"/>
              <a:t>t </a:t>
            </a:r>
            <a:r>
              <a:rPr lang="en-US" dirty="0"/>
              <a:t>its own expense, obtain written certification, commonly known as a Radio Frequency Interference (RFI) Certification </a:t>
            </a:r>
            <a:r>
              <a:rPr lang="en-US" dirty="0" smtClean="0"/>
              <a:t>Report</a:t>
            </a:r>
          </a:p>
          <a:p>
            <a:pPr lvl="1"/>
            <a:r>
              <a:rPr lang="en-US" dirty="0" smtClean="0"/>
              <a:t>Reviewed by Building Engineer</a:t>
            </a:r>
          </a:p>
          <a:p>
            <a:r>
              <a:rPr lang="en-US" dirty="0" smtClean="0"/>
              <a:t>Must use counter </a:t>
            </a:r>
            <a:r>
              <a:rPr lang="en-US" dirty="0"/>
              <a:t>weights </a:t>
            </a:r>
            <a:r>
              <a:rPr lang="en-US" dirty="0" smtClean="0"/>
              <a:t>that are</a:t>
            </a:r>
            <a:r>
              <a:rPr lang="en-US" dirty="0"/>
              <a:t> securely connected on ballast that conform to IBC wind requirements</a:t>
            </a:r>
            <a:r>
              <a:rPr lang="en-US" dirty="0" smtClean="0"/>
              <a:t>. (IBC  Section 1609)</a:t>
            </a:r>
            <a:r>
              <a:rPr lang="en-US" dirty="0"/>
              <a:t/>
            </a:r>
            <a:br>
              <a:rPr lang="en-US" dirty="0"/>
            </a:br>
            <a:r>
              <a:rPr lang="en-US" dirty="0"/>
              <a:t/>
            </a:r>
            <a:br>
              <a:rPr lang="en-US" dirty="0"/>
            </a:br>
            <a:endParaRPr lang="en-US" dirty="0"/>
          </a:p>
          <a:p>
            <a:endParaRPr lang="en-US" dirty="0" smtClean="0"/>
          </a:p>
          <a:p>
            <a:pPr marL="0" indent="0">
              <a:buNone/>
            </a:pPr>
            <a:endParaRPr lang="en-US" dirty="0" smtClean="0"/>
          </a:p>
        </p:txBody>
      </p:sp>
      <p:pic>
        <p:nvPicPr>
          <p:cNvPr id="6" name="Picture 1"/>
          <p:cNvPicPr>
            <a:picLocks noChangeAspect="1" noChangeArrowheads="1"/>
          </p:cNvPicPr>
          <p:nvPr/>
        </p:nvPicPr>
        <p:blipFill>
          <a:blip r:embed="rId3"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87D28125-D89E-4554-A693-2F257BD7D5B7}"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r"/>
            <a:r>
              <a:rPr lang="en-US" dirty="0" smtClean="0"/>
              <a:t>Antenna Outlease Guidelines</a:t>
            </a:r>
            <a:endParaRPr lang="en-US" dirty="0"/>
          </a:p>
        </p:txBody>
      </p:sp>
      <p:sp>
        <p:nvSpPr>
          <p:cNvPr id="5" name="Content Placeholder 4"/>
          <p:cNvSpPr>
            <a:spLocks noGrp="1"/>
          </p:cNvSpPr>
          <p:nvPr>
            <p:ph sz="quarter" idx="1"/>
          </p:nvPr>
        </p:nvSpPr>
        <p:spPr>
          <a:xfrm>
            <a:off x="457200" y="1143000"/>
            <a:ext cx="8229600" cy="5105400"/>
          </a:xfrm>
        </p:spPr>
        <p:txBody>
          <a:bodyPr>
            <a:normAutofit lnSpcReduction="10000"/>
          </a:bodyPr>
          <a:lstStyle/>
          <a:p>
            <a:pPr marL="0" indent="0">
              <a:buNone/>
            </a:pPr>
            <a:r>
              <a:rPr lang="en-US" dirty="0" smtClean="0"/>
              <a:t>Additional Square Footage Charges, Signage and Height Restriction Enforcement</a:t>
            </a:r>
          </a:p>
          <a:p>
            <a:r>
              <a:rPr lang="en-US" dirty="0"/>
              <a:t>Rooftop space </a:t>
            </a:r>
            <a:r>
              <a:rPr lang="en-US" dirty="0" smtClean="0"/>
              <a:t>to </a:t>
            </a:r>
            <a:r>
              <a:rPr lang="en-US" dirty="0"/>
              <a:t>house the supporting electronics cabinet </a:t>
            </a:r>
            <a:r>
              <a:rPr lang="en-US" dirty="0" smtClean="0"/>
              <a:t>subject </a:t>
            </a:r>
            <a:r>
              <a:rPr lang="en-US" dirty="0"/>
              <a:t>to a negotiated </a:t>
            </a:r>
            <a:r>
              <a:rPr lang="en-US" dirty="0" smtClean="0"/>
              <a:t>rate, </a:t>
            </a:r>
            <a:r>
              <a:rPr lang="en-US" dirty="0"/>
              <a:t>may be blended with the antenna rate</a:t>
            </a:r>
            <a:r>
              <a:rPr lang="en-US" dirty="0" smtClean="0"/>
              <a:t>.</a:t>
            </a:r>
          </a:p>
          <a:p>
            <a:r>
              <a:rPr lang="en-US" dirty="0" smtClean="0"/>
              <a:t>Carrier required to provide/post signage to </a:t>
            </a:r>
            <a:r>
              <a:rPr lang="en-US" dirty="0"/>
              <a:t>protect </a:t>
            </a:r>
            <a:r>
              <a:rPr lang="en-US" dirty="0" smtClean="0"/>
              <a:t>workers, public from microwave exposure.</a:t>
            </a:r>
          </a:p>
          <a:p>
            <a:r>
              <a:rPr lang="en-US" dirty="0" smtClean="0"/>
              <a:t>Adherence to </a:t>
            </a:r>
            <a:r>
              <a:rPr lang="en-US" dirty="0"/>
              <a:t>local zoning regulations for area height </a:t>
            </a:r>
            <a:r>
              <a:rPr lang="en-US" dirty="0" smtClean="0"/>
              <a:t>restrictions strictly enforced.</a:t>
            </a:r>
          </a:p>
          <a:p>
            <a:endParaRPr lang="en-US" dirty="0" smtClean="0"/>
          </a:p>
          <a:p>
            <a:pPr marL="0" indent="0">
              <a:buNone/>
            </a:pPr>
            <a:endParaRPr lang="en-US" dirty="0" smtClean="0"/>
          </a:p>
        </p:txBody>
      </p:sp>
      <p:pic>
        <p:nvPicPr>
          <p:cNvPr id="6" name="Picture 1"/>
          <p:cNvPicPr>
            <a:picLocks noChangeAspect="1" noChangeArrowheads="1"/>
          </p:cNvPicPr>
          <p:nvPr/>
        </p:nvPicPr>
        <p:blipFill>
          <a:blip r:embed="rId2" cstate="print"/>
          <a:srcRect/>
          <a:stretch>
            <a:fillRect/>
          </a:stretch>
        </p:blipFill>
        <p:spPr bwMode="auto">
          <a:xfrm>
            <a:off x="304800" y="228600"/>
            <a:ext cx="788987" cy="8001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F86E710B-3BE4-45A0-862E-D3E70288B9C7}" type="datetime1">
              <a:rPr lang="en-US" smtClean="0"/>
              <a:t>4/5/2017</a:t>
            </a:fld>
            <a:endParaRPr lang="en-US" dirty="0"/>
          </a:p>
        </p:txBody>
      </p:sp>
      <p:sp>
        <p:nvSpPr>
          <p:cNvPr id="4" name="Footer Placeholder 3"/>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8</a:t>
            </a:fld>
            <a:endParaRPr lang="en-US" dirty="0"/>
          </a:p>
        </p:txBody>
      </p:sp>
    </p:spTree>
    <p:extLst>
      <p:ext uri="{BB962C8B-B14F-4D97-AF65-F5344CB8AC3E}">
        <p14:creationId xmlns:p14="http://schemas.microsoft.com/office/powerpoint/2010/main" val="388252034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i="1" dirty="0"/>
              <a:t>Antenna Installation on Historic Building Rooftops</a:t>
            </a:r>
            <a:endParaRPr lang="en-US" dirty="0"/>
          </a:p>
          <a:p>
            <a:r>
              <a:rPr lang="en-US" dirty="0"/>
              <a:t>Antenna installations on </a:t>
            </a:r>
            <a:r>
              <a:rPr lang="en-US" dirty="0" smtClean="0"/>
              <a:t>buildings on the National Register or eligible to be on the National Register must </a:t>
            </a:r>
            <a:r>
              <a:rPr lang="en-US" dirty="0"/>
              <a:t>meet </a:t>
            </a:r>
            <a:r>
              <a:rPr lang="en-US" dirty="0" smtClean="0"/>
              <a:t>Section 106 requirements of NHPA.</a:t>
            </a:r>
          </a:p>
          <a:p>
            <a:r>
              <a:rPr lang="en-US" dirty="0" smtClean="0"/>
              <a:t>Agency Historic Preservation Officer involvement required to insure no impact</a:t>
            </a:r>
            <a:endParaRPr lang="en-US" dirty="0"/>
          </a:p>
        </p:txBody>
      </p:sp>
      <p:sp>
        <p:nvSpPr>
          <p:cNvPr id="4" name="Title 1"/>
          <p:cNvSpPr txBox="1">
            <a:spLocks/>
          </p:cNvSpPr>
          <p:nvPr/>
        </p:nvSpPr>
        <p:spPr>
          <a:xfrm>
            <a:off x="457200" y="152400"/>
            <a:ext cx="8229600" cy="533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dirty="0" smtClean="0"/>
              <a:t>Antenna Outlease Guidelines</a:t>
            </a:r>
            <a:endParaRPr lang="en-US" dirty="0"/>
          </a:p>
        </p:txBody>
      </p:sp>
      <p:pic>
        <p:nvPicPr>
          <p:cNvPr id="5" name="Picture 1"/>
          <p:cNvPicPr>
            <a:picLocks noChangeAspect="1" noChangeArrowheads="1"/>
          </p:cNvPicPr>
          <p:nvPr/>
        </p:nvPicPr>
        <p:blipFill>
          <a:blip r:embed="rId3" cstate="print"/>
          <a:srcRect/>
          <a:stretch>
            <a:fillRect/>
          </a:stretch>
        </p:blipFill>
        <p:spPr bwMode="auto">
          <a:xfrm>
            <a:off x="304800" y="228600"/>
            <a:ext cx="788987" cy="800100"/>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2DAA843C-5737-4D7A-8D7C-19E348F839D6}" type="datetime1">
              <a:rPr lang="en-US" smtClean="0"/>
              <a:t>4/5/2017</a:t>
            </a:fld>
            <a:endParaRPr lang="en-US" dirty="0"/>
          </a:p>
        </p:txBody>
      </p:sp>
      <p:sp>
        <p:nvSpPr>
          <p:cNvPr id="6" name="Footer Placeholder 5"/>
          <p:cNvSpPr>
            <a:spLocks noGrp="1"/>
          </p:cNvSpPr>
          <p:nvPr>
            <p:ph type="ftr" sz="quarter" idx="11"/>
          </p:nvPr>
        </p:nvSpPr>
        <p:spPr/>
        <p:txBody>
          <a:bodyPr/>
          <a:lstStyle/>
          <a:p>
            <a:r>
              <a:rPr lang="en-US" smtClean="0"/>
              <a:t>GSA Antenna Outlease Training</a:t>
            </a:r>
            <a:endParaRPr lang="en-US" dirty="0"/>
          </a:p>
        </p:txBody>
      </p:sp>
      <p:sp>
        <p:nvSpPr>
          <p:cNvPr id="7" name="Slide Number Placeholder 6"/>
          <p:cNvSpPr>
            <a:spLocks noGrp="1"/>
          </p:cNvSpPr>
          <p:nvPr>
            <p:ph type="sldNum" sz="quarter" idx="12"/>
          </p:nvPr>
        </p:nvSpPr>
        <p:spPr/>
        <p:txBody>
          <a:bodyPr/>
          <a:lstStyle/>
          <a:p>
            <a:fld id="{8A66FBCF-8101-49AF-A679-9B24C7A26814}" type="slidenum">
              <a:rPr lang="en-US" smtClean="0"/>
              <a:pPr/>
              <a:t>9</a:t>
            </a:fld>
            <a:endParaRPr lang="en-US" dirty="0"/>
          </a:p>
        </p:txBody>
      </p:sp>
    </p:spTree>
    <p:extLst>
      <p:ext uri="{BB962C8B-B14F-4D97-AF65-F5344CB8AC3E}">
        <p14:creationId xmlns:p14="http://schemas.microsoft.com/office/powerpoint/2010/main" val="310554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2448</TotalTime>
  <Words>1302</Words>
  <Application>Microsoft Office PowerPoint</Application>
  <PresentationFormat>On-screen Show (4:3)</PresentationFormat>
  <Paragraphs>173</Paragraphs>
  <Slides>18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Blank</vt:lpstr>
      <vt:lpstr>Outleasing Rooftop Antennas</vt:lpstr>
      <vt:lpstr>Today’s Objectives:</vt:lpstr>
      <vt:lpstr>Legislative History</vt:lpstr>
      <vt:lpstr>What is Outleasing?</vt:lpstr>
      <vt:lpstr>Authorities Applicable to Antenna Outleasing </vt:lpstr>
      <vt:lpstr>Antenna Outlease Guidelines</vt:lpstr>
      <vt:lpstr>Antenna Outlease Guidelines</vt:lpstr>
      <vt:lpstr>Antenna Outlease Guidelines</vt:lpstr>
      <vt:lpstr>PowerPoint Presentation</vt:lpstr>
      <vt:lpstr>Antenna Outlease Guidelines</vt:lpstr>
      <vt:lpstr>Antenna Outlease Guidelines</vt:lpstr>
      <vt:lpstr>Antenna Outlease Guidelines</vt:lpstr>
      <vt:lpstr>Antenna Outlease Guidelines</vt:lpstr>
      <vt:lpstr>Antenna Outlease Guidelines</vt:lpstr>
      <vt:lpstr>Antenna Outlease Guidelines</vt:lpstr>
      <vt:lpstr>GSA Outlease Process Summary</vt:lpstr>
      <vt:lpstr>GSA Outlease Process Summary</vt:lpstr>
      <vt:lpstr>Contacts and Forms</vt:lpstr>
    </vt:vector>
  </TitlesOfParts>
  <Company>GSA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Outlease Process</dc:subject>
  <dc:creator>MaryAnnJHillier</dc:creator>
  <cp:lastModifiedBy>Steinau, David</cp:lastModifiedBy>
  <cp:revision>166</cp:revision>
  <dcterms:created xsi:type="dcterms:W3CDTF">2012-10-24T17:30:00Z</dcterms:created>
  <dcterms:modified xsi:type="dcterms:W3CDTF">2017-04-05T12:20:10Z</dcterms:modified>
</cp:coreProperties>
</file>