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543" r:id="rId2"/>
    <p:sldId id="551" r:id="rId3"/>
    <p:sldId id="621" r:id="rId4"/>
    <p:sldId id="601" r:id="rId5"/>
    <p:sldId id="618" r:id="rId6"/>
    <p:sldId id="597" r:id="rId7"/>
    <p:sldId id="613" r:id="rId8"/>
    <p:sldId id="614" r:id="rId9"/>
    <p:sldId id="615" r:id="rId10"/>
    <p:sldId id="616" r:id="rId11"/>
    <p:sldId id="623" r:id="rId12"/>
    <p:sldId id="605" r:id="rId13"/>
    <p:sldId id="606" r:id="rId14"/>
    <p:sldId id="607" r:id="rId15"/>
    <p:sldId id="624" r:id="rId16"/>
    <p:sldId id="625" r:id="rId17"/>
    <p:sldId id="619" r:id="rId18"/>
    <p:sldId id="626" r:id="rId19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8000"/>
    <a:srgbClr val="CDFE00"/>
    <a:srgbClr val="71D37F"/>
    <a:srgbClr val="CC00FF"/>
    <a:srgbClr val="5F5F5F"/>
    <a:srgbClr val="080808"/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2" autoAdjust="0"/>
    <p:restoredTop sz="96374" autoAdjust="0"/>
  </p:normalViewPr>
  <p:slideViewPr>
    <p:cSldViewPr snapToGrid="0">
      <p:cViewPr varScale="1">
        <p:scale>
          <a:sx n="59" d="100"/>
          <a:sy n="59" d="100"/>
        </p:scale>
        <p:origin x="11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49" y="72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E7C49CE-7CAE-4577-AB8D-51D6E17072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01" tIns="43751" rIns="87501" bIns="43751" numCol="1" anchor="t" anchorCtr="0" compatLnSpc="1">
            <a:prstTxWarp prst="textNoShape">
              <a:avLst/>
            </a:prstTxWarp>
          </a:bodyPr>
          <a:lstStyle>
            <a:lvl1pPr defTabSz="87630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912A51A-8617-4B98-B8E5-03B561EDE3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3000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01" tIns="43751" rIns="87501" bIns="43751" numCol="1" anchor="t" anchorCtr="0" compatLnSpc="1">
            <a:prstTxWarp prst="textNoShape">
              <a:avLst/>
            </a:prstTxWarp>
          </a:bodyPr>
          <a:lstStyle>
            <a:lvl1pPr algn="r" defTabSz="87630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20F24F4F-83B2-4A5D-8035-65EA83CE25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003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01" tIns="43751" rIns="87501" bIns="43751" numCol="1" anchor="b" anchorCtr="0" compatLnSpc="1">
            <a:prstTxWarp prst="textNoShape">
              <a:avLst/>
            </a:prstTxWarp>
          </a:bodyPr>
          <a:lstStyle>
            <a:lvl1pPr defTabSz="87630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1F6B2538-BB52-40D3-85B0-96B718000A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8853488"/>
            <a:ext cx="30003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01" tIns="43751" rIns="87501" bIns="43751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/>
            </a:lvl1pPr>
          </a:lstStyle>
          <a:p>
            <a:pPr>
              <a:defRPr/>
            </a:pPr>
            <a:fld id="{BDE82DA8-FBE4-4684-8060-1BEE144E9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5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7EBEF6-6A00-4C8E-AFEE-4455C7F991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AB39DD5-4277-448D-9EF1-6C5BB54BF4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E86A2C2-C55D-4622-8665-4B63D94255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963" y="696913"/>
            <a:ext cx="61991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77BF6E9-8AAE-43D3-AABB-02037CFA20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FBFD78A-66F9-4749-9612-8976E3C36C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013F415-079E-4A06-9DF7-6DD84DBE1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9" tIns="46244" rIns="92489" bIns="4624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F6298FB7-973D-4AE5-AC95-F689750A3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0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E7C6FF2-8C40-4F9F-A39A-7D3EB2C39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BC72C7-8395-47D5-8944-966F125BD4D3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F09109A-A9D3-472C-98A7-DE98F5305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963" y="696913"/>
            <a:ext cx="6199187" cy="3487737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8548346-76E6-4AF7-8BF2-B7CC25DC4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1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EEC25D1-880A-4515-9C9C-C5D5A752A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B7C4F6-7DC4-491A-B8C4-F1C9CE890AB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94FB31C-6CB8-4394-8353-483769331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415B6B-894E-4F4E-931B-7A3DF743F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7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EEC25D1-880A-4515-9C9C-C5D5A752A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B7C4F6-7DC4-491A-B8C4-F1C9CE890AB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94FB31C-6CB8-4394-8353-483769331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415B6B-894E-4F4E-931B-7A3DF743F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D1EB969-F3E5-4921-B7B2-12B8B83E8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010DF4-7171-4D1C-BD8B-27494A9815C3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A00E1B1-33EB-4C75-AB0A-BCF7A1662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51252C5-BEA8-4086-A4A4-D0E311394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1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99EACAB-C7F9-4C84-A3F0-0CF129EE9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9008B2-F598-4217-B4D6-64D53ABE290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BFC1716-DFAA-4E22-A1CB-8EE4440D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CD23FEB-174C-438D-8F9B-C3327B1E8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01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99A82F8-0FE5-4B5A-BDC9-1DD40B790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AF2FB8-A249-43A0-AEE2-2DAB8C7653D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FB68E03-12DA-4616-B71A-785A44518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31B70A1-3DFE-4C77-83E3-8C30B1DE8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57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30B8AF6-0C1D-418C-929F-9B82BD955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4CC2E2-CBAC-40D0-8CCF-2D57C1B338FE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790DC2E-219C-481F-B9E4-D4867E532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AA43D5E-7FD1-4DAF-A8C5-0FC582DAF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13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30B8AF6-0C1D-418C-929F-9B82BD955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4CC2E2-CBAC-40D0-8CCF-2D57C1B338F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790DC2E-219C-481F-B9E4-D4867E532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AA43D5E-7FD1-4DAF-A8C5-0FC582DAF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9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BC51A5C-5445-4230-B33B-469775642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623FED-A740-4076-940B-F72412809ED8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113771B-F104-4C41-B6AB-DD7C0BC10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F4C2E70-7113-428C-B7AA-D585ED941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8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EEC25D1-880A-4515-9C9C-C5D5A752A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B7C4F6-7DC4-491A-B8C4-F1C9CE890AB7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94FB31C-6CB8-4394-8353-483769331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415B6B-894E-4F4E-931B-7A3DF743F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3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1FD9998-4FCC-418C-9D52-5E7B8FAF1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16B88E-CBF7-4FF2-A2C9-DD098C308FFA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FF30019-7F45-4EA4-B310-9F8DFEE03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17501D8-D384-4599-8CBD-3D4511B9B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Possible exceptions that might cause a green in status but a green in progress:</a:t>
            </a:r>
          </a:p>
          <a:p>
            <a:endParaRPr lang="en-US" altLang="en-US"/>
          </a:p>
          <a:p>
            <a:r>
              <a:rPr lang="en-US" altLang="en-US"/>
              <a:t>Changes in resources with respect to FIMS management….we had two people maintaining the data, an employee left and the billet is not being backfilled. </a:t>
            </a:r>
          </a:p>
          <a:p>
            <a:endParaRPr lang="en-US" altLang="en-US"/>
          </a:p>
          <a:p>
            <a:r>
              <a:rPr lang="en-US" altLang="en-US"/>
              <a:t>Site is green but error rates are clearly rising.  </a:t>
            </a:r>
          </a:p>
        </p:txBody>
      </p:sp>
    </p:spTree>
    <p:extLst>
      <p:ext uri="{BB962C8B-B14F-4D97-AF65-F5344CB8AC3E}">
        <p14:creationId xmlns:p14="http://schemas.microsoft.com/office/powerpoint/2010/main" val="7122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8E90DB8-6457-46FA-8897-D0F53A30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91294"/>
            <a:ext cx="10888133" cy="746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00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4BF226F-A155-4CA6-AC4E-C83CBC435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" y="1405169"/>
            <a:ext cx="10464800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69323D5-DF9F-446C-B8EE-46CA862C6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6400800"/>
            <a:ext cx="142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90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162AEFA-88EB-4347-964F-7E9B799AF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2652" y="511175"/>
            <a:ext cx="3092449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z="1200" b="1" i="1">
              <a:solidFill>
                <a:srgbClr val="009C00"/>
              </a:solidFill>
              <a:latin typeface="Book Antiqua" panose="02040602050305030304" pitchFamily="18" charset="0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AAB02E2-1A1F-4EC5-A1B0-C1ADACB7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451BA89-4F72-4D65-9441-94E6CB6C3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365DDA-6A51-3286-DCA3-BE07CCB3F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51595"/>
            <a:ext cx="942326" cy="9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FA8BB-E7C0-D3C1-9D92-9951CF76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68" y="330200"/>
            <a:ext cx="1007192" cy="1028764"/>
          </a:xfrm>
          <a:prstGeom prst="rect">
            <a:avLst/>
          </a:prstGeom>
        </p:spPr>
      </p:pic>
      <p:sp>
        <p:nvSpPr>
          <p:cNvPr id="11" name="Line 6">
            <a:extLst>
              <a:ext uri="{FF2B5EF4-FFF2-40B4-BE49-F238E27FC236}">
                <a16:creationId xmlns:a16="http://schemas.microsoft.com/office/drawing/2014/main" id="{075768AC-818C-0C31-AD55-6093A91459D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2800" y="6708559"/>
            <a:ext cx="1046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55608282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325B2-8D21-4092-A889-FFECDBDFA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E64A9A1-775D-4881-ACB5-C756254A5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E52D-9BAA-4A79-AB9E-B46854F2D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60F8F2-5685-4EEC-9BBD-F8FA849301E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1339719191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403226"/>
            <a:ext cx="28194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3226"/>
            <a:ext cx="82550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7910C-0F42-4EBF-98CA-9B3C87C1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AC0D073-CF37-4320-A418-ABB838358C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9A4B-E642-4C32-9A94-A7973AD42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97958C-F24F-4386-9654-200E35980B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2653255470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1D97CF-8B39-4342-A52B-B81F60BAB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EE8A6C4-BE4E-491B-AB4D-62D656A212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1F98-7F85-476C-8F3D-038041D93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F90D516-47DD-495E-B07B-75CF04A8F1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2428408478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AD827B-DEB5-4FFC-A5C0-3F6CB3E6C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4CFC30-9D5A-4462-92C9-613105DAEA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0C25-DD4B-41DD-82BD-7F646EB07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379E079-BFFE-4400-8CD9-58265563B85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394016496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2DBA3D-06E6-4E77-B7A8-7B2F8E027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D9E29CF-727A-4298-BD2D-0A17BDE638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562D0-EA57-40BF-864F-9788BCB50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E9FA8EF-E9C1-4E77-85C1-5E95D487F2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1435310308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8CEF9D-4B8B-40FF-8A73-40B51AB8C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7250C35-98D2-4753-B88C-8A048BB603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FB80-DD7A-4D20-8F99-FA5F08DC0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A435670-0AED-4279-AD94-37D9552AFDF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407746842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0295AF-D9DF-41B9-9F0F-5373DF97C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549E0C0-2E98-4BA1-A3FA-09B4F21147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46A1-31FA-4623-85FD-C6D398941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B66AEB9-8710-4719-BE2B-8967BED11F9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1654505654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A3B0DA-A5CB-4197-A07B-998524C10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FA9D2C2-8D7B-4309-A837-4B4CFB235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DCB-6BE2-4774-90BB-D4078C266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230F8AC-BB96-4293-880B-941B4286A8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2701509012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D8FD43-B2AF-4B6C-8698-7159FD9A9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CC11B4A-F4DC-4A15-8C3E-4166C7CCC4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2F5A-3C43-40E0-99CE-BEE7AB88B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EDD6C37-0250-4A14-80FF-DD78AFF5B87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3404545833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A947CD-FACA-425B-B3D2-3B933B454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7AB4804-E914-4214-B6BC-970A584DC3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24251-CBB2-450D-BEDB-7D2B68E42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6F2F63E-66F4-4688-B999-F1B09BA997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</p:spTree>
    <p:extLst>
      <p:ext uri="{BB962C8B-B14F-4D97-AF65-F5344CB8AC3E}">
        <p14:creationId xmlns:p14="http://schemas.microsoft.com/office/powerpoint/2010/main" val="1597772956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4800BE-5887-4667-8D0E-73CEE2EA3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ECF1C82-0482-465F-AFCF-520063AF2A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2/5/2007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0423CC-5DCA-4BE2-931C-DD37FD1DF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228600"/>
            <a:ext cx="109093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00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688248C-0C4E-4D77-9E87-2C13B0D41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" y="1371600"/>
            <a:ext cx="10464800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0FDBFD-9549-44E4-B6C2-BB4E3D6B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536576"/>
            <a:ext cx="31305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00" b="1" i="1">
              <a:solidFill>
                <a:srgbClr val="009C00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E06ECF7-D429-45FA-9928-3DA91A7F2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34467" y="403225"/>
            <a:ext cx="73575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18" tIns="38884" rIns="75918" bIns="388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42EE76B-E34B-456C-85D5-3B19372F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6400800"/>
            <a:ext cx="142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900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F97F24B0-95B8-4BA9-8EAC-919B2D98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63246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900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09839474-5624-4446-83D2-50E3A8B9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324600"/>
            <a:ext cx="1930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900"/>
          </a:p>
        </p:txBody>
      </p:sp>
      <p:sp>
        <p:nvSpPr>
          <p:cNvPr id="158732" name="Rectangle 12">
            <a:extLst>
              <a:ext uri="{FF2B5EF4-FFF2-40B4-BE49-F238E27FC236}">
                <a16:creationId xmlns:a16="http://schemas.microsoft.com/office/drawing/2014/main" id="{EE391948-A8B3-4964-95D4-FE96505903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918198-E404-4456-80BB-6FA29BA99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8733" name="Rectangle 13">
            <a:extLst>
              <a:ext uri="{FF2B5EF4-FFF2-40B4-BE49-F238E27FC236}">
                <a16:creationId xmlns:a16="http://schemas.microsoft.com/office/drawing/2014/main" id="{1D37FCA3-32A2-4314-A604-008312F8D5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60800" y="6257926"/>
            <a:ext cx="4368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1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...Our Mission, Our People, Our Facilities, Our Success!</a:t>
            </a:r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4B7B36EA-0C22-A40A-5126-2A22523E07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2800" y="6708559"/>
            <a:ext cx="1046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EAD6B2-604A-310B-881D-1345C38111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51595"/>
            <a:ext cx="942326" cy="9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1609E-D31F-17B1-66CC-0C65A2D10D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68" y="330200"/>
            <a:ext cx="1007192" cy="1028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spd="med">
    <p:cove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006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726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446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166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59886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B89FBC-5216-4355-BF58-F48E622A8B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936751"/>
            <a:ext cx="7772400" cy="2232025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 Information Management System</a:t>
            </a:r>
            <a:b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(FIMS) Data Validation</a:t>
            </a:r>
            <a:b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en-US" b="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Inbrief</a:t>
            </a:r>
            <a:r>
              <a:rPr lang="en-US" altLang="en-US" b="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b="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Outbrief</a:t>
            </a: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en-US" b="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Program]</a:t>
            </a:r>
            <a:r>
              <a:rPr lang="en-US" altLang="en-US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en-US" b="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Site]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9FDEDB0-3CED-4FAF-8382-548A4237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4760914"/>
            <a:ext cx="777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918" tIns="38884" rIns="75918" bIns="38884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accent2"/>
                </a:solidFill>
              </a:rPr>
            </a:br>
            <a:r>
              <a:rPr lang="en-US" altLang="en-US" sz="2000" i="1" dirty="0">
                <a:solidFill>
                  <a:schemeClr val="accent2"/>
                </a:solidFill>
              </a:rPr>
              <a:t>[</a:t>
            </a:r>
            <a:r>
              <a:rPr lang="en-US" altLang="en-US" sz="2000" i="1" u="sng" dirty="0">
                <a:solidFill>
                  <a:schemeClr val="accent2"/>
                </a:solidFill>
              </a:rPr>
              <a:t>Date</a:t>
            </a:r>
            <a:r>
              <a:rPr lang="en-US" altLang="en-US" sz="2000" i="1" dirty="0">
                <a:solidFill>
                  <a:schemeClr val="accent2"/>
                </a:solidFill>
              </a:rPr>
              <a:t>]</a:t>
            </a:r>
            <a:endParaRPr lang="en-US" altLang="en-US" sz="2000" i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7CEC52-A06E-4043-871F-3614D659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0021" y="351303"/>
            <a:ext cx="7467600" cy="923925"/>
          </a:xfrm>
        </p:spPr>
        <p:txBody>
          <a:bodyPr/>
          <a:lstStyle/>
          <a:p>
            <a:pPr algn="r" eaLnBrk="1" hangingPunct="1">
              <a:lnSpc>
                <a:spcPts val="3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FIMS Validation Data Elements for Archived/Disposed Assets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57F93E2-47A5-4DF7-B44E-C571D27F36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85991" y="1813391"/>
            <a:ext cx="8620018" cy="2363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Disposition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Disposition Method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Excess Indicator </a:t>
            </a:r>
            <a:r>
              <a:rPr lang="en-US" altLang="en-US" sz="1400" dirty="0"/>
              <a:t>(</a:t>
            </a:r>
            <a:r>
              <a:rPr lang="en-US" sz="1400" b="0" dirty="0"/>
              <a:t>owned buildings, trailers, OSF and land and withdrawn from public domain land)</a:t>
            </a: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Excess Date </a:t>
            </a:r>
            <a:r>
              <a:rPr lang="en-US" altLang="en-US" sz="1400" dirty="0"/>
              <a:t>(</a:t>
            </a:r>
            <a:r>
              <a:rPr lang="en-US" sz="1400" b="0" dirty="0"/>
              <a:t>owned buildings, trailers, OSF and land and withdrawn from public domain land)</a:t>
            </a: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Actual Sales Price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Net Proceeds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dirty="0"/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186AA510-E34C-423E-86DA-CE27108A9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6324601"/>
            <a:ext cx="360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DOE Archived/Disposed Data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562D0-EA57-40BF-864F-9788BCB508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7CEC52-A06E-4043-871F-3614D659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6388" y="340781"/>
            <a:ext cx="7467600" cy="923925"/>
          </a:xfrm>
        </p:spPr>
        <p:txBody>
          <a:bodyPr/>
          <a:lstStyle/>
          <a:p>
            <a:pPr algn="r" eaLnBrk="1" hangingPunct="1">
              <a:lnSpc>
                <a:spcPts val="3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FIMS Validation Data Elements for Bridge Assets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57F93E2-47A5-4DF7-B44E-C571D27F36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6077" y="1748091"/>
            <a:ext cx="3669587" cy="29088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Routine Inspection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Routine Inspection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Special Inspection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Special Inspection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Underwater Inspection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Underwater Inspection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Posted Load Rating/Restrictions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Load Rating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Scour Evaluation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186AA510-E34C-423E-86DA-CE27108A9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6324601"/>
            <a:ext cx="360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/>
              <a:t>DOE Bridge Data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562D0-EA57-40BF-864F-9788BCB508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F1355C-DED1-4D16-4DB8-ECB9AD03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014" y="1748091"/>
            <a:ext cx="3669587" cy="29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700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72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844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1416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5988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Scour Critical Plan of 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Seismic Vulnerability 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Traffic Volume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No of Lanes on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Size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Usage Code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Year Built</a:t>
            </a:r>
          </a:p>
        </p:txBody>
      </p:sp>
    </p:spTree>
    <p:extLst>
      <p:ext uri="{BB962C8B-B14F-4D97-AF65-F5344CB8AC3E}">
        <p14:creationId xmlns:p14="http://schemas.microsoft.com/office/powerpoint/2010/main" val="3624432880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C666B284-F5D8-4A7E-87D9-CD358942B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ED2ED-65F0-413B-9136-F3165D9B4A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C4A30D2-C609-4557-86B4-8A0146506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2449" y="403225"/>
            <a:ext cx="6865615" cy="908050"/>
          </a:xfrm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Element Rating System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1FF1AAA-AFF9-489B-BCFF-5CA55C2D2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6518" y="1553146"/>
            <a:ext cx="10352587" cy="4114800"/>
          </a:xfrm>
        </p:spPr>
        <p:txBody>
          <a:bodyPr/>
          <a:lstStyle/>
          <a:p>
            <a:pPr eaLnBrk="1" hangingPunct="1">
              <a:tabLst>
                <a:tab pos="6516688" algn="l"/>
              </a:tabLst>
            </a:pPr>
            <a:r>
              <a:rPr lang="en-US" altLang="en-US" sz="2000" dirty="0"/>
              <a:t>A variance is a difference of 1% or more for numeric data or any difference for non-numeric data.</a:t>
            </a:r>
          </a:p>
          <a:p>
            <a:pPr eaLnBrk="1" hangingPunct="1">
              <a:tabLst>
                <a:tab pos="6516688" algn="l"/>
              </a:tabLst>
            </a:pPr>
            <a:r>
              <a:rPr lang="en-US" altLang="en-US" sz="2000" dirty="0"/>
              <a:t>Red, yellow and green ratings are assigned to each data element based on the frequency of variance in the random sample:</a:t>
            </a:r>
          </a:p>
          <a:p>
            <a:pPr eaLnBrk="1" hangingPunct="1">
              <a:buNone/>
              <a:tabLst>
                <a:tab pos="6516688" algn="l"/>
              </a:tabLst>
            </a:pPr>
            <a:endParaRPr lang="en-US" altLang="en-US" sz="900" dirty="0"/>
          </a:p>
          <a:p>
            <a:pPr lvl="1" eaLnBrk="1" hangingPunct="1">
              <a:tabLst>
                <a:tab pos="6516688" algn="l"/>
              </a:tabLst>
            </a:pPr>
            <a:r>
              <a:rPr lang="en-US" altLang="en-US" sz="1800" b="1" dirty="0">
                <a:solidFill>
                  <a:srgbClr val="FF0000"/>
                </a:solidFill>
              </a:rPr>
              <a:t>RED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/>
              <a:t>&gt; 10% frequency of variance</a:t>
            </a:r>
          </a:p>
          <a:p>
            <a:pPr lvl="1" eaLnBrk="1" hangingPunct="1">
              <a:buNone/>
              <a:tabLst>
                <a:tab pos="6516688" algn="l"/>
              </a:tabLst>
            </a:pPr>
            <a:endParaRPr lang="en-US" altLang="en-US" sz="900" dirty="0"/>
          </a:p>
          <a:p>
            <a:pPr lvl="1" eaLnBrk="1" hangingPunct="1">
              <a:tabLst>
                <a:tab pos="6516688" algn="l"/>
              </a:tabLst>
            </a:pPr>
            <a:r>
              <a:rPr lang="en-US" altLang="en-US" sz="1800" b="1" dirty="0">
                <a:solidFill>
                  <a:srgbClr val="FFCC00"/>
                </a:solidFill>
              </a:rPr>
              <a:t>YELLOW</a:t>
            </a:r>
            <a:r>
              <a:rPr lang="en-US" altLang="en-US" sz="1800" dirty="0"/>
              <a:t> &gt;5% frequency of variance but no more than 10% frequency of variance</a:t>
            </a:r>
          </a:p>
          <a:p>
            <a:pPr lvl="1" eaLnBrk="1" hangingPunct="1">
              <a:buNone/>
              <a:tabLst>
                <a:tab pos="6516688" algn="l"/>
              </a:tabLst>
            </a:pPr>
            <a:endParaRPr lang="en-US" altLang="en-US" sz="900" dirty="0"/>
          </a:p>
          <a:p>
            <a:pPr lvl="1" eaLnBrk="1" hangingPunct="1">
              <a:tabLst>
                <a:tab pos="6516688" algn="l"/>
              </a:tabLst>
            </a:pPr>
            <a:r>
              <a:rPr lang="en-US" altLang="en-US" sz="1800" b="1" dirty="0">
                <a:solidFill>
                  <a:srgbClr val="008000"/>
                </a:solidFill>
              </a:rPr>
              <a:t>GREEN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/>
              <a:t>– 5% or less frequency of variance</a:t>
            </a:r>
          </a:p>
          <a:p>
            <a:pPr lvl="1" eaLnBrk="1" hangingPunct="1">
              <a:buNone/>
              <a:tabLst>
                <a:tab pos="6516688" algn="l"/>
              </a:tabLst>
            </a:pPr>
            <a:endParaRPr lang="en-US" altLang="en-US" sz="1800" dirty="0"/>
          </a:p>
        </p:txBody>
      </p:sp>
    </p:spTree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F0A2A1A9-C86D-42AE-B6B6-1A09D18A4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767D32-AEA4-4A6F-970C-5F3D972F52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603E24A-8597-4EC7-B5B7-251913E5E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559" y="403225"/>
            <a:ext cx="8724123" cy="908050"/>
          </a:xfrm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 of Status</a:t>
            </a:r>
            <a:br>
              <a:rPr lang="en-US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DOE Owned, DOE Leased, Contractor Leased, GSA Assets and Land Scorecards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CEBB57D-8482-4B57-BD4D-35137A010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594" y="1503541"/>
            <a:ext cx="10499333" cy="478155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An overall Status rating of </a:t>
            </a:r>
            <a:r>
              <a:rPr lang="en-US" altLang="en-US" sz="16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600" dirty="0"/>
              <a:t> i</a:t>
            </a:r>
            <a:r>
              <a:rPr lang="en-US" altLang="en-US" sz="2000" dirty="0"/>
              <a:t>s received if:</a:t>
            </a:r>
          </a:p>
          <a:p>
            <a:pPr lvl="1" eaLnBrk="1" hangingPunct="1"/>
            <a:r>
              <a:rPr lang="en-US" altLang="en-US" sz="1800" dirty="0"/>
              <a:t>O</a:t>
            </a:r>
            <a:r>
              <a:rPr lang="en-US" altLang="en-US" sz="1800" i="1" dirty="0"/>
              <a:t>ne or more</a:t>
            </a:r>
            <a:r>
              <a:rPr lang="en-US" altLang="en-US" sz="1800" dirty="0"/>
              <a:t> of the Performance Measures are Red</a:t>
            </a:r>
          </a:p>
          <a:p>
            <a:pPr lvl="1" eaLnBrk="1" hangingPunct="1"/>
            <a:r>
              <a:rPr lang="en-US" altLang="en-US" sz="1800" dirty="0"/>
              <a:t>More than one of the remaining data elements are Red</a:t>
            </a:r>
          </a:p>
          <a:p>
            <a:pPr lvl="2" eaLnBrk="1" hangingPunct="1"/>
            <a:r>
              <a:rPr lang="en-US" altLang="en-US" sz="1800" dirty="0"/>
              <a:t>Historic Designation, Property Type, Status, etc.</a:t>
            </a:r>
          </a:p>
          <a:p>
            <a:pPr lvl="2" eaLnBrk="1" hangingPunct="1"/>
            <a:endParaRPr lang="en-US" altLang="en-US" sz="1000" dirty="0"/>
          </a:p>
          <a:p>
            <a:pPr eaLnBrk="1" hangingPunct="1"/>
            <a:r>
              <a:rPr lang="en-US" altLang="en-US" sz="2000" dirty="0"/>
              <a:t>A rating of </a:t>
            </a:r>
            <a:r>
              <a:rPr lang="en-US" altLang="en-US" sz="2000" b="1" dirty="0">
                <a:solidFill>
                  <a:srgbClr val="FFCC00"/>
                </a:solidFill>
                <a:latin typeface="Arial" panose="020B0604020202020204" pitchFamily="34" charset="0"/>
              </a:rPr>
              <a:t>YELLOW</a:t>
            </a:r>
            <a:r>
              <a:rPr lang="en-US" altLang="en-US" sz="2000" dirty="0"/>
              <a:t> is received if:</a:t>
            </a:r>
          </a:p>
          <a:p>
            <a:pPr lvl="1" eaLnBrk="1" hangingPunct="1"/>
            <a:r>
              <a:rPr lang="en-US" altLang="en-US" sz="1800" dirty="0"/>
              <a:t>One or more Performance Measures are Yellow</a:t>
            </a:r>
          </a:p>
          <a:p>
            <a:pPr lvl="1" eaLnBrk="1" hangingPunct="1"/>
            <a:r>
              <a:rPr lang="en-US" altLang="en-US" sz="1800" dirty="0"/>
              <a:t>No more than one of the remaining data elements are Red</a:t>
            </a:r>
          </a:p>
          <a:p>
            <a:pPr lvl="1" eaLnBrk="1" hangingPunct="1"/>
            <a:endParaRPr lang="en-US" altLang="en-US" sz="1000" dirty="0"/>
          </a:p>
          <a:p>
            <a:pPr eaLnBrk="1" hangingPunct="1"/>
            <a:r>
              <a:rPr lang="en-US" altLang="en-US" sz="2000" dirty="0"/>
              <a:t>A status rating of </a:t>
            </a: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2000" dirty="0"/>
              <a:t> is received if:</a:t>
            </a:r>
          </a:p>
          <a:p>
            <a:pPr lvl="1" eaLnBrk="1" hangingPunct="1"/>
            <a:r>
              <a:rPr lang="en-US" altLang="en-US" sz="1800" dirty="0"/>
              <a:t>All Performance Measures are Green</a:t>
            </a:r>
          </a:p>
          <a:p>
            <a:pPr lvl="1" eaLnBrk="1" hangingPunct="1"/>
            <a:r>
              <a:rPr lang="en-US" altLang="en-US" sz="1800" dirty="0"/>
              <a:t>No more than two of the remaining data elements are Yellow</a:t>
            </a:r>
          </a:p>
          <a:p>
            <a:pPr marL="457200" lvl="1" indent="0" eaLnBrk="1" hangingPunct="1"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Performance Measures:</a:t>
            </a:r>
            <a:r>
              <a:rPr lang="en-US" altLang="en-US" sz="2000" dirty="0"/>
              <a:t>  RPV, Deferred Maintenance, Repair Needs, Asset % Utilized, Operating Cost </a:t>
            </a:r>
            <a:r>
              <a:rPr lang="en-US" altLang="en-US" sz="1600" dirty="0"/>
              <a:t>(site level)</a:t>
            </a:r>
            <a:r>
              <a:rPr lang="en-US" altLang="en-US" sz="2000" dirty="0"/>
              <a:t>, Annual Actual Maintenance, Size, and Annual Rent</a:t>
            </a:r>
          </a:p>
        </p:txBody>
      </p:sp>
    </p:spTree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EFB3ECFF-200E-485C-846E-2C385315D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AC5EAD-3E07-4D72-89AE-E29F2964CB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D4D5B80-DD0B-4F20-817E-B2FBCED4E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9429" y="403225"/>
            <a:ext cx="7997371" cy="908050"/>
          </a:xfrm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 of Corrective Action Plan Progress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9629C93-89B9-4E5A-9609-A66DF3F57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7772" y="1726699"/>
            <a:ext cx="10516456" cy="47280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Minimal improvement in data quality since last 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Goals for improvement are not being met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CC00"/>
                </a:solidFill>
                <a:latin typeface="Arial" panose="020B0604020202020204" pitchFamily="34" charset="0"/>
              </a:rPr>
              <a:t>YELLOW</a:t>
            </a:r>
            <a:r>
              <a:rPr lang="en-US" altLang="en-US" sz="1800" dirty="0">
                <a:solidFill>
                  <a:srgbClr val="FFCC00"/>
                </a:solidFill>
              </a:rPr>
              <a:t> 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Some improvement in data quality since last 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Progress is slipping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18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Significant improvement since last 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Goals established are being met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N/A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No existing previous Corrective Action Plan</a:t>
            </a:r>
          </a:p>
        </p:txBody>
      </p:sp>
    </p:spTree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F0A2A1A9-C86D-42AE-B6B6-1A09D18A4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767D32-AEA4-4A6F-970C-5F3D972F52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603E24A-8597-4EC7-B5B7-251913E5E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559" y="403225"/>
            <a:ext cx="8724123" cy="908050"/>
          </a:xfrm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 of Status</a:t>
            </a:r>
            <a:br>
              <a:rPr lang="en-US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Disposition Scorecard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CEBB57D-8482-4B57-BD4D-35137A010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594" y="1503541"/>
            <a:ext cx="10499333" cy="478155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An overall Status rating of </a:t>
            </a:r>
            <a:r>
              <a:rPr lang="en-US" altLang="en-US" sz="16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600" dirty="0"/>
              <a:t> i</a:t>
            </a:r>
            <a:r>
              <a:rPr lang="en-US" altLang="en-US" sz="2000" dirty="0"/>
              <a:t>s received if:</a:t>
            </a:r>
          </a:p>
          <a:p>
            <a:pPr lvl="1" eaLnBrk="1" hangingPunct="1"/>
            <a:r>
              <a:rPr lang="en-US" altLang="en-US" sz="1800" dirty="0"/>
              <a:t>Any disposition data element is Red or an asset is still found to be onsite, or an asset was not excess screened</a:t>
            </a:r>
          </a:p>
          <a:p>
            <a:pPr marL="857250" lvl="2" indent="0" eaLnBrk="1" hangingPunct="1"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000" dirty="0"/>
              <a:t>A rating of </a:t>
            </a:r>
            <a:r>
              <a:rPr lang="en-US" altLang="en-US" sz="2000" b="1" dirty="0">
                <a:solidFill>
                  <a:srgbClr val="FFCC00"/>
                </a:solidFill>
                <a:latin typeface="Arial" panose="020B0604020202020204" pitchFamily="34" charset="0"/>
              </a:rPr>
              <a:t>YELLOW</a:t>
            </a:r>
            <a:r>
              <a:rPr lang="en-US" altLang="en-US" sz="2000" dirty="0"/>
              <a:t> is received if:</a:t>
            </a:r>
          </a:p>
          <a:p>
            <a:pPr lvl="1" eaLnBrk="1" hangingPunct="1"/>
            <a:r>
              <a:rPr lang="en-US" altLang="en-US" sz="1800" dirty="0"/>
              <a:t>Any disposition data element is Yellow and no disposition data elements are Red</a:t>
            </a:r>
          </a:p>
          <a:p>
            <a:pPr marL="457200" lvl="1" indent="0" eaLnBrk="1" hangingPunct="1"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000" dirty="0"/>
              <a:t>A status rating of </a:t>
            </a: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2000" dirty="0"/>
              <a:t> is received if:</a:t>
            </a:r>
          </a:p>
          <a:p>
            <a:pPr lvl="1" eaLnBrk="1" hangingPunct="1"/>
            <a:r>
              <a:rPr lang="en-US" altLang="en-US" sz="1800" dirty="0"/>
              <a:t>All disposition data elements are Green and all assets have been excess screened and confirmed as being disposed</a:t>
            </a:r>
          </a:p>
        </p:txBody>
      </p:sp>
    </p:spTree>
    <p:extLst>
      <p:ext uri="{BB962C8B-B14F-4D97-AF65-F5344CB8AC3E}">
        <p14:creationId xmlns:p14="http://schemas.microsoft.com/office/powerpoint/2010/main" val="241287248"/>
      </p:ext>
    </p:extLst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F0A2A1A9-C86D-42AE-B6B6-1A09D18A4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767D32-AEA4-4A6F-970C-5F3D972F52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603E24A-8597-4EC7-B5B7-251913E5E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559" y="403225"/>
            <a:ext cx="8724123" cy="908050"/>
          </a:xfrm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 of Status</a:t>
            </a:r>
            <a:br>
              <a:rPr lang="en-US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Bridge Scorecard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CEBB57D-8482-4B57-BD4D-35137A010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594" y="1503541"/>
            <a:ext cx="10499333" cy="478155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An overall Status rating of </a:t>
            </a:r>
            <a:r>
              <a:rPr lang="en-US" altLang="en-US" sz="16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600" dirty="0"/>
              <a:t> i</a:t>
            </a:r>
            <a:r>
              <a:rPr lang="en-US" altLang="en-US" sz="2000" dirty="0"/>
              <a:t>s received if:</a:t>
            </a:r>
          </a:p>
          <a:p>
            <a:pPr lvl="1" eaLnBrk="1" hangingPunct="1"/>
            <a:r>
              <a:rPr lang="en-US" altLang="en-US" sz="1800" dirty="0"/>
              <a:t>Any bridge data element is not Green.  Data elements are determined to be inaccurate and/or bridge source documents are not stored in the FIMS Document Module.</a:t>
            </a:r>
          </a:p>
          <a:p>
            <a:pPr marL="857250" lvl="2" indent="0" eaLnBrk="1" hangingPunct="1"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000" dirty="0"/>
              <a:t>A rating of </a:t>
            </a:r>
            <a:r>
              <a:rPr lang="en-US" altLang="en-US" sz="2000" b="1" dirty="0">
                <a:solidFill>
                  <a:srgbClr val="FFCC00"/>
                </a:solidFill>
                <a:latin typeface="Arial" panose="020B0604020202020204" pitchFamily="34" charset="0"/>
              </a:rPr>
              <a:t>YELLOW</a:t>
            </a:r>
            <a:r>
              <a:rPr lang="en-US" altLang="en-US" sz="2000" dirty="0"/>
              <a:t> is received if:</a:t>
            </a:r>
          </a:p>
          <a:p>
            <a:pPr lvl="1" eaLnBrk="1" hangingPunct="1"/>
            <a:r>
              <a:rPr lang="en-US" altLang="en-US" sz="1800" dirty="0"/>
              <a:t>All bridge data elements are Green but the Status score is adjusted based on the Bridge Verification check and/or FIMS Document Module Red score.</a:t>
            </a:r>
          </a:p>
          <a:p>
            <a:pPr marL="457200" lvl="1" indent="0" eaLnBrk="1" hangingPunct="1"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000" dirty="0"/>
              <a:t>A status rating of </a:t>
            </a: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2000" dirty="0"/>
              <a:t> is received if:</a:t>
            </a:r>
          </a:p>
          <a:p>
            <a:pPr lvl="1" eaLnBrk="1" hangingPunct="1"/>
            <a:r>
              <a:rPr lang="en-US" altLang="en-US" sz="1800" dirty="0"/>
              <a:t>All bridge data elements are Green and verified for accuracy.  All bridge source documents are stored in the FIMS Document Module.</a:t>
            </a:r>
          </a:p>
        </p:txBody>
      </p:sp>
    </p:spTree>
    <p:extLst>
      <p:ext uri="{BB962C8B-B14F-4D97-AF65-F5344CB8AC3E}">
        <p14:creationId xmlns:p14="http://schemas.microsoft.com/office/powerpoint/2010/main" val="1975355836"/>
      </p:ext>
    </p:extLst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659713D-DAEE-46BD-97D5-25F36BBB7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DA228-95FF-4E23-B1C3-12CC1E4BBF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E910F33-AD61-4161-8CB9-9FBDEB77B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8989" y="403225"/>
            <a:ext cx="6681787" cy="908050"/>
          </a:xfrm>
        </p:spPr>
        <p:txBody>
          <a:bodyPr/>
          <a:lstStyle/>
          <a:p>
            <a:pPr algn="r" eaLnBrk="1" hangingPunct="1"/>
            <a:r>
              <a:rPr lang="en-US" altLang="en-US" sz="2800" dirty="0"/>
              <a:t>		</a:t>
            </a: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Next Steps</a:t>
            </a:r>
            <a:r>
              <a:rPr lang="en-US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CA9DECA-53AB-4117-B52D-1B0DD698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913" y="1771150"/>
            <a:ext cx="11232237" cy="4858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008000"/>
                </a:solidFill>
              </a:rPr>
              <a:t>GREEN</a:t>
            </a:r>
            <a:r>
              <a:rPr lang="en-US" altLang="en-US" sz="2000" dirty="0">
                <a:solidFill>
                  <a:srgbClr val="CC00FF"/>
                </a:solidFill>
              </a:rPr>
              <a:t> </a:t>
            </a:r>
            <a:r>
              <a:rPr lang="en-US" altLang="en-US" sz="2000" dirty="0"/>
              <a:t>Status rating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Correct any noted deficiencies and continue to do great things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           	</a:t>
            </a:r>
            <a:r>
              <a:rPr lang="en-US" altLang="en-US" sz="1800" i="1" u="sng" dirty="0"/>
              <a:t>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FFCC00"/>
                </a:solidFill>
              </a:rPr>
              <a:t>YELLOW</a:t>
            </a:r>
            <a:r>
              <a:rPr lang="en-US" altLang="en-US" sz="2000" dirty="0">
                <a:solidFill>
                  <a:srgbClr val="CC00FF"/>
                </a:solidFill>
              </a:rPr>
              <a:t> </a:t>
            </a:r>
            <a:r>
              <a:rPr lang="en-US" altLang="en-US" sz="2000" dirty="0"/>
              <a:t>Status rating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Correct deficiencies and note opportunities for improvement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      		</a:t>
            </a:r>
            <a:r>
              <a:rPr lang="en-US" altLang="en-US" sz="1800" i="1" u="sng" dirty="0"/>
              <a:t>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RED</a:t>
            </a:r>
            <a:r>
              <a:rPr lang="en-US" altLang="en-US" sz="2000" dirty="0">
                <a:solidFill>
                  <a:srgbClr val="CC00FF"/>
                </a:solidFill>
              </a:rPr>
              <a:t> </a:t>
            </a:r>
            <a:r>
              <a:rPr lang="en-US" altLang="en-US" sz="2000" dirty="0"/>
              <a:t>Status rating requires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Submission of Corrective Action Plan to Headquarters Program Office and OAM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CC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 copy of the Validation Form/Scorecard should be emailed to the HQ Program Office and OAM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The Validation materials should be retained by the Site and HQ Program Office for no less than 5 years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Discussion of next steps</a:t>
            </a:r>
          </a:p>
        </p:txBody>
      </p:sp>
    </p:spTree>
    <p:extLst>
      <p:ext uri="{BB962C8B-B14F-4D97-AF65-F5344CB8AC3E}">
        <p14:creationId xmlns:p14="http://schemas.microsoft.com/office/powerpoint/2010/main" val="3393732620"/>
      </p:ext>
    </p:extLst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1BFD1B0C-B78F-4BF7-B2FF-056E4B31B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1471C-058F-4A44-864C-76FF7E5B70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87C885-2BFB-0557-1568-D05EA01B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2519363"/>
            <a:ext cx="3998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18" tIns="38884" rIns="75918" bIns="3888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/ Questions?</a:t>
            </a:r>
            <a:endParaRPr lang="en-US" altLang="en-US" sz="28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291321"/>
      </p:ext>
    </p:extLst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63B20C8B-AB09-4D1A-9541-2E4040556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C68C0-A4D6-469A-B58A-C8DB72087D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07DCBD3-58A3-4CF8-8972-C3E2BBADD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1988" y="330200"/>
            <a:ext cx="2755900" cy="908050"/>
          </a:xfrm>
        </p:spPr>
        <p:txBody>
          <a:bodyPr/>
          <a:lstStyle/>
          <a:p>
            <a:pPr algn="r" eaLnBrk="1" hangingPunct="1">
              <a:lnSpc>
                <a:spcPct val="130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788CD81-DB65-42BA-A197-560968B02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9638" y="1778001"/>
            <a:ext cx="8858476" cy="37369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Introductions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Objective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Validation Process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Schedule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FIMS Data Elements and Performance Measures to be Validated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Rating System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Summary and Next Steps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/>
              <a:t>Issues/Questions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568D17D3-1ED4-46EB-8AE5-6B8F95D86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C14DF-6D07-4F66-AD9F-DEC3E02C19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B594E0-A334-4F37-8831-D3985B4C7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0888" y="2235201"/>
            <a:ext cx="8032750" cy="2659063"/>
          </a:xfrm>
        </p:spPr>
        <p:txBody>
          <a:bodyPr/>
          <a:lstStyle/>
          <a:p>
            <a:pPr marL="609600" indent="-609600" eaLnBrk="1" hangingPunct="1"/>
            <a:r>
              <a:rPr lang="en-US" altLang="en-US"/>
              <a:t>Validation Team</a:t>
            </a:r>
          </a:p>
          <a:p>
            <a:pPr marL="990600" lvl="1" indent="-533400" eaLnBrk="1" hangingPunct="1"/>
            <a:r>
              <a:rPr lang="en-US" altLang="en-US" i="1" u="sng"/>
              <a:t>Name, Organization</a:t>
            </a:r>
            <a:r>
              <a:rPr lang="en-US" altLang="en-US" i="1"/>
              <a:t> </a:t>
            </a:r>
          </a:p>
          <a:p>
            <a:pPr marL="990600" lvl="1" indent="-533400" eaLnBrk="1" hangingPunct="1"/>
            <a:r>
              <a:rPr lang="en-US" altLang="en-US" i="1" u="sng"/>
              <a:t>Name, Organization</a:t>
            </a:r>
          </a:p>
          <a:p>
            <a:pPr marL="990600" lvl="1" indent="-533400" eaLnBrk="1" hangingPunct="1"/>
            <a:r>
              <a:rPr lang="en-US" altLang="en-US" i="1" u="sng"/>
              <a:t>Name, Organization</a:t>
            </a:r>
          </a:p>
          <a:p>
            <a:pPr marL="990600" lvl="1" indent="-533400" eaLnBrk="1" hangingPunct="1"/>
            <a:endParaRPr lang="en-US" altLang="en-US" i="1" u="sng"/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789E3183-2202-47B6-BF3D-C82E90625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1925" y="387350"/>
            <a:ext cx="4700588" cy="908050"/>
          </a:xfrm>
          <a:noFill/>
        </p:spPr>
        <p:txBody>
          <a:bodyPr/>
          <a:lstStyle/>
          <a:p>
            <a:pPr algn="r" eaLnBrk="1" hangingPunct="1">
              <a:lnSpc>
                <a:spcPct val="130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849865318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8265C586-5606-44F6-805D-D698FCCF1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1762F2-4983-4FDD-9BB1-40227C5FB2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99759F2-50D3-4712-B9A7-4ADAC95AD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4825" y="331788"/>
            <a:ext cx="4298950" cy="908050"/>
          </a:xfrm>
          <a:noFill/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74E76F9-CB73-3667-2CCA-609984597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21" y="1782426"/>
            <a:ext cx="10949256" cy="38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00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72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44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16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59886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Gauge the robustness of the FIMS data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Validate that asset data is being identified and captured correctly in FIMS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Confirm a 90% confidence level of accuracy of the asset data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Generate recommendations for FIMS data improvement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Generate either agreement (or documented disagreement) why a specific element in a FIMS record is accurate or inaccurate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Walkthrough a set of the random buildings/trailers/OSF and examine condition and utilization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Understand how FIMS data is being maintained and managed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Document other notable facts and data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kern="0" dirty="0"/>
              <a:t>Develop recommendations to correct any identified deficiencies</a:t>
            </a:r>
          </a:p>
          <a:p>
            <a:pPr lvl="1" eaLnBrk="1" hangingPunct="1"/>
            <a:endParaRPr lang="en-US" altLang="en-US" kern="0" dirty="0"/>
          </a:p>
        </p:txBody>
      </p:sp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083AF6C8-20FA-422D-9E8E-CC5D571CE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627684-5ED0-4877-80DF-5FB0B90E92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5101222B-4D29-40A6-A099-4CACC61D0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7100" y="346075"/>
            <a:ext cx="3906838" cy="908050"/>
          </a:xfrm>
        </p:spPr>
        <p:txBody>
          <a:bodyPr/>
          <a:lstStyle/>
          <a:p>
            <a:pPr algn="r" eaLnBrk="1" hangingPunct="1"/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Process</a:t>
            </a:r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D3F8A17C-6BCE-4E56-9F74-ED4DE8CD0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830" y="1644650"/>
            <a:ext cx="10887770" cy="498475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Ensure data is being identified and captured appropriately in FIMS by validating a random set of:</a:t>
            </a:r>
          </a:p>
          <a:p>
            <a:pPr lvl="1" eaLnBrk="1" hangingPunct="1"/>
            <a:r>
              <a:rPr lang="en-US" altLang="en-US" sz="1800" dirty="0"/>
              <a:t>DOE Owned buildings / trailers / OSF assets (max 25)</a:t>
            </a:r>
          </a:p>
          <a:p>
            <a:pPr lvl="1" eaLnBrk="1" hangingPunct="1"/>
            <a:r>
              <a:rPr lang="en-US" altLang="en-US" sz="1800" dirty="0"/>
              <a:t>DOE Leased / Contractor Leased / GSA assets (max 25)</a:t>
            </a:r>
          </a:p>
          <a:p>
            <a:pPr lvl="1" eaLnBrk="1" hangingPunct="1"/>
            <a:r>
              <a:rPr lang="en-US" altLang="en-US" sz="1800" dirty="0"/>
              <a:t>Land assets (max 25)</a:t>
            </a:r>
          </a:p>
          <a:p>
            <a:pPr lvl="1" eaLnBrk="1" hangingPunct="1"/>
            <a:r>
              <a:rPr lang="en-US" altLang="en-US" sz="1800" dirty="0"/>
              <a:t>Disposed assets (max 25)</a:t>
            </a:r>
          </a:p>
          <a:p>
            <a:pPr lvl="1" eaLnBrk="1" hangingPunct="1"/>
            <a:r>
              <a:rPr lang="en-US" altLang="en-US" sz="1800" dirty="0"/>
              <a:t>Bridges (All Public and Controlled Access Railroad and Vehicular Bridges)</a:t>
            </a:r>
          </a:p>
          <a:p>
            <a:pPr eaLnBrk="1" hangingPunct="1"/>
            <a:r>
              <a:rPr lang="en-US" altLang="en-US" sz="2000" dirty="0"/>
              <a:t>Ensure source documentation is available and properly supports FIMS data</a:t>
            </a:r>
          </a:p>
          <a:p>
            <a:pPr eaLnBrk="1" hangingPunct="1"/>
            <a:r>
              <a:rPr lang="en-US" altLang="en-US" sz="2000" dirty="0"/>
              <a:t>Verify a site’s processes for collecting, maintaining, and populating FIMS data is appropriate</a:t>
            </a:r>
          </a:p>
          <a:p>
            <a:pPr eaLnBrk="1" hangingPunct="1"/>
            <a:r>
              <a:rPr lang="en-US" altLang="en-US" sz="2000" dirty="0"/>
              <a:t>Other review procedures</a:t>
            </a:r>
          </a:p>
          <a:p>
            <a:pPr lvl="1" eaLnBrk="1" hangingPunct="1"/>
            <a:r>
              <a:rPr lang="en-US" altLang="en-US" sz="1800" dirty="0"/>
              <a:t>Interview / discussions with site personnel</a:t>
            </a:r>
          </a:p>
          <a:p>
            <a:pPr lvl="1" eaLnBrk="1" hangingPunct="1"/>
            <a:r>
              <a:rPr lang="en-US" altLang="en-US" sz="1800" dirty="0"/>
              <a:t>Walkthrough of selected facilities</a:t>
            </a:r>
          </a:p>
          <a:p>
            <a:pPr lvl="1" eaLnBrk="1" hangingPunct="1"/>
            <a:r>
              <a:rPr lang="en-US" altLang="en-US" sz="1800" dirty="0"/>
              <a:t>Existing asset check</a:t>
            </a:r>
          </a:p>
          <a:p>
            <a:pPr lvl="1" eaLnBrk="1" hangingPunct="1"/>
            <a:r>
              <a:rPr lang="en-US" altLang="en-US" sz="1800" dirty="0"/>
              <a:t>Visual reconnaissance</a:t>
            </a:r>
          </a:p>
          <a:p>
            <a:pPr lvl="1" eaLnBrk="1" hangingPunct="1"/>
            <a:r>
              <a:rPr lang="en-US" altLang="en-US" sz="1800" dirty="0"/>
              <a:t>If applicable, confirm the accuracy of the Usage Code and Status for all bridge, tunnel and culvert assets</a:t>
            </a:r>
          </a:p>
          <a:p>
            <a:pPr lvl="1"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71598823"/>
      </p:ext>
    </p:extLst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7F374C35-9FEA-425A-9F74-6F4A2E13C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29CFD4-2836-4DC0-B262-BB16787E87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010DA4B-48FF-4BE6-8862-DBBEF83F3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6188" y="330200"/>
            <a:ext cx="2330450" cy="908050"/>
          </a:xfrm>
        </p:spPr>
        <p:txBody>
          <a:bodyPr/>
          <a:lstStyle/>
          <a:p>
            <a:pPr algn="r" eaLnBrk="1" hangingPunct="1">
              <a:lnSpc>
                <a:spcPct val="130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CE9905-5856-91D6-9784-0414E94F1C4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11657" y="1492898"/>
            <a:ext cx="11094203" cy="5136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defRPr/>
            </a:pPr>
            <a:r>
              <a:rPr lang="en-US" altLang="en-US" sz="2000" i="1" u="sng" dirty="0">
                <a:solidFill>
                  <a:schemeClr val="bg2">
                    <a:lumMod val="25000"/>
                  </a:schemeClr>
                </a:solidFill>
              </a:rPr>
              <a:t>Tuesday (replace with appropriate day)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Generate appropriate validation reporting forms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Generate appropriate anomaly reports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Begin desktop validation 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Arrange walkthroughs</a:t>
            </a:r>
          </a:p>
          <a:p>
            <a:pPr marL="609600" indent="-609600">
              <a:defRPr/>
            </a:pPr>
            <a:r>
              <a:rPr lang="en-US" altLang="en-US" sz="2000" i="1" u="sng" dirty="0">
                <a:solidFill>
                  <a:schemeClr val="bg2">
                    <a:lumMod val="25000"/>
                  </a:schemeClr>
                </a:solidFill>
              </a:rPr>
              <a:t>Wednesday  (replace with appropriate day)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Continue / complete desktop validation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Perform walkthroughs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Perform existing asset check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Verify dispositions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If applicable, confirm accuracy of the Usage Code and Status for all bridge, tunnel and culvert assets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Finalize validation forms and Scorecard</a:t>
            </a:r>
          </a:p>
          <a:p>
            <a:pPr marL="990600" lvl="1" indent="-533400">
              <a:defRPr/>
            </a:pPr>
            <a:r>
              <a:rPr lang="en-US" altLang="en-US" sz="1800" dirty="0">
                <a:solidFill>
                  <a:schemeClr val="bg2">
                    <a:lumMod val="25000"/>
                  </a:schemeClr>
                </a:solidFill>
              </a:rPr>
              <a:t>Perform revalidation of yellow or red scored data elements (if necessary and time permits)</a:t>
            </a:r>
            <a:endParaRPr lang="en-US" alt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pPr marL="590550" indent="-533400">
              <a:defRPr/>
            </a:pPr>
            <a:r>
              <a:rPr lang="en-US" altLang="en-US" sz="2000" i="1" dirty="0">
                <a:solidFill>
                  <a:schemeClr val="bg2">
                    <a:lumMod val="25000"/>
                  </a:schemeClr>
                </a:solidFill>
              </a:rPr>
              <a:t>Plan for a third day to finalize and wrap up, if needed.</a:t>
            </a:r>
          </a:p>
          <a:p>
            <a:pPr marL="609600" indent="-609600">
              <a:defRPr/>
            </a:pPr>
            <a:endParaRPr lang="en-US" altLang="en-US" sz="2000" dirty="0"/>
          </a:p>
          <a:p>
            <a:pPr marL="609600" indent="-60960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609600" indent="-60960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89C139A-78C2-4848-A10D-FE0E4D762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73" y="314095"/>
            <a:ext cx="8550275" cy="1139825"/>
          </a:xfrm>
        </p:spPr>
        <p:txBody>
          <a:bodyPr/>
          <a:lstStyle/>
          <a:p>
            <a:pPr algn="r" eaLnBrk="1" hangingPunct="1">
              <a:lnSpc>
                <a:spcPts val="3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FIMS Validation Data Elements and Performance Measures for DOE Owned Assets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7B115A3-7787-48D4-8B3C-E2C4BD0DA8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82649" y="1396770"/>
            <a:ext cx="5059361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/>
              <a:t>Ownership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Usage Code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Property Type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900"/>
                </a:solidFill>
              </a:rPr>
              <a:t>Size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Space Type Usable SF – Office </a:t>
            </a:r>
            <a:r>
              <a:rPr lang="en-US" sz="1100" dirty="0"/>
              <a:t>(buildings and trailers)</a:t>
            </a:r>
            <a:endParaRPr lang="en-US" sz="1050" dirty="0"/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No of Floors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900"/>
                </a:solidFill>
              </a:rPr>
              <a:t>Repair Needs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900"/>
                </a:solidFill>
              </a:rPr>
              <a:t>Deferred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Inspection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900"/>
                </a:solidFill>
              </a:rPr>
              <a:t>Asset % Utilized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Total No of Federal Employees </a:t>
            </a:r>
            <a:r>
              <a:rPr lang="en-US" sz="1100" dirty="0"/>
              <a:t>(buildings and trailers)</a:t>
            </a: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1800" dirty="0"/>
              <a:t>Total No of Contractor Employees </a:t>
            </a:r>
            <a:r>
              <a:rPr lang="en-US" sz="1100" dirty="0"/>
              <a:t>(buildings and trailers)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900"/>
                </a:solidFill>
              </a:rPr>
              <a:t>Replacement Plant Value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1700" b="1" dirty="0">
                <a:solidFill>
                  <a:srgbClr val="009900"/>
                </a:solidFill>
              </a:rPr>
              <a:t>Annual Actual Maintenance </a:t>
            </a:r>
            <a:r>
              <a:rPr lang="en-US" sz="1100" dirty="0"/>
              <a:t>(asset level)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1700" dirty="0"/>
              <a:t>Annual Required Maintenance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1700" dirty="0"/>
              <a:t>Functionality Assessment Date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4D13567-104B-4FAB-9A81-D7B999E512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433514"/>
            <a:ext cx="5585718" cy="4852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/>
              <a:t>Modernization Cost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Overall Asset Condition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Historic Designation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Excess Indicator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Excess Date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Estimated Disposition Year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GSA Notification Submitted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/>
              <a:t>GSA Notification Accepted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/>
              <a:t>Outgrant</a:t>
            </a:r>
            <a:r>
              <a:rPr lang="en-US" sz="1800" dirty="0"/>
              <a:t> Indicator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Sustainability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Sustainability - System Used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kern="0" dirty="0"/>
              <a:t>Sustainability – Date Certified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Year Built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Adjustment – Capitalized and Cost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B050"/>
                </a:solidFill>
              </a:rPr>
              <a:t>Operating Cost </a:t>
            </a:r>
            <a:r>
              <a:rPr lang="en-US" sz="1100" dirty="0"/>
              <a:t>(site level)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Planning Documents Beneficial Occupancy year </a:t>
            </a:r>
            <a:r>
              <a:rPr lang="en-US" sz="1100" dirty="0"/>
              <a:t>(AAIM)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5892A1E-2418-4B3F-9B71-5A1824D1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698" y="6330720"/>
            <a:ext cx="3389313" cy="33655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9900"/>
                </a:solidFill>
              </a:rPr>
              <a:t>GREEN</a:t>
            </a:r>
            <a:r>
              <a:rPr lang="en-US" altLang="en-US" sz="1600">
                <a:solidFill>
                  <a:schemeClr val="tx2"/>
                </a:solidFill>
              </a:rPr>
              <a:t> </a:t>
            </a:r>
            <a:r>
              <a:rPr lang="en-US" altLang="en-US" sz="1600"/>
              <a:t>– Performance Measures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56294689-6E64-4D60-A302-46D0E010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657" y="6345007"/>
            <a:ext cx="4789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/>
              <a:t>DOE Owned Data Elements and Performance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261477" y="6315305"/>
            <a:ext cx="2540000" cy="457200"/>
          </a:xfrm>
        </p:spPr>
        <p:txBody>
          <a:bodyPr/>
          <a:lstStyle/>
          <a:p>
            <a:pPr>
              <a:defRPr/>
            </a:pPr>
            <a:fld id="{5F3562D0-EA57-40BF-864F-9788BCB5087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73B4CB9-14B7-4CD5-8328-AE079453A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55" y="392113"/>
            <a:ext cx="8940509" cy="923925"/>
          </a:xfrm>
        </p:spPr>
        <p:txBody>
          <a:bodyPr/>
          <a:lstStyle/>
          <a:p>
            <a:pPr algn="r" eaLnBrk="1" hangingPunct="1">
              <a:lnSpc>
                <a:spcPts val="3000"/>
              </a:lnSpc>
            </a:pPr>
            <a:r>
              <a:rPr lang="en-US" alt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FIMS Validation Data Elements and Performance Measures for DOE Leased and GSA Assets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999C9F-B5DB-4000-97DB-037B9E667B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0582" y="1759058"/>
            <a:ext cx="5501856" cy="43298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Ownership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Usage Code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Property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9900"/>
                </a:solidFill>
              </a:rPr>
              <a:t>Size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Space Type Usable SF – Office </a:t>
            </a:r>
            <a:r>
              <a:rPr lang="en-US" sz="1200" dirty="0"/>
              <a:t>(buildings and trailers)</a:t>
            </a:r>
            <a:endParaRPr lang="en-US" sz="1900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8000"/>
                </a:solidFill>
              </a:rPr>
              <a:t>Repair Needs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Inspection Date</a:t>
            </a:r>
            <a:r>
              <a:rPr lang="en-US" sz="2000" b="1" dirty="0"/>
              <a:t>*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Asset % Utilized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Total No of Federal Employees </a:t>
            </a:r>
            <a:r>
              <a:rPr lang="en-US" sz="1100" dirty="0"/>
              <a:t>(buildings and trailers)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Total No of Contractor Employees</a:t>
            </a:r>
            <a:r>
              <a:rPr lang="en-US" sz="1900" dirty="0"/>
              <a:t> </a:t>
            </a:r>
            <a:r>
              <a:rPr lang="en-US" sz="1100" dirty="0"/>
              <a:t>(buildings and trailers)</a:t>
            </a:r>
            <a:endParaRPr lang="en-US" sz="1900" b="1" dirty="0">
              <a:solidFill>
                <a:srgbClr val="3399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Replacement Plant Value</a:t>
            </a:r>
            <a:r>
              <a:rPr lang="en-US" sz="2000" b="1" dirty="0"/>
              <a:t>*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A738E61-EC67-4DDB-B9CD-15A912B249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61138" y="1579183"/>
            <a:ext cx="4281487" cy="43298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Annual Actual Maintenance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Annual Required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Functionality Assessment Date*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Modernization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Overall Asset Condition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Estimated Disposition Year*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Outgrant</a:t>
            </a:r>
            <a:r>
              <a:rPr lang="en-US" sz="2000" dirty="0"/>
              <a:t> Indicator*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Sustainability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kern="0" dirty="0"/>
              <a:t>Sustainability - System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kern="0" dirty="0"/>
              <a:t>Sustainability – Date Certified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Lease Start Date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Expiration Date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Annual Rent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75731CCC-B9FA-4FD1-B6D7-138C3C54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2" y="6247680"/>
            <a:ext cx="3316288" cy="33655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00B050"/>
                </a:solidFill>
              </a:rPr>
              <a:t>GREEN</a:t>
            </a:r>
            <a:r>
              <a:rPr lang="en-US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/>
              <a:t>– Performance Measures</a:t>
            </a: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B572C001-251D-4F0A-8AB9-034F550C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513" y="6088930"/>
            <a:ext cx="1812925" cy="49530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/>
              <a:t>* - Validated for DOE Leased only</a:t>
            </a:r>
          </a:p>
        </p:txBody>
      </p:sp>
      <p:sp>
        <p:nvSpPr>
          <p:cNvPr id="16391" name="Text Box 6">
            <a:extLst>
              <a:ext uri="{FF2B5EF4-FFF2-40B4-BE49-F238E27FC236}">
                <a16:creationId xmlns:a16="http://schemas.microsoft.com/office/drawing/2014/main" id="{92354A51-9873-45B7-8804-AA9D57F4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6291850"/>
            <a:ext cx="5224462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dirty="0"/>
              <a:t>DOE Leased and GSA Data Elements and Performance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562D0-EA57-40BF-864F-9788BCB508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5C0C899-11FD-4D06-A6A5-3E3C6E579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0074" y="335719"/>
            <a:ext cx="7662862" cy="923925"/>
          </a:xfrm>
        </p:spPr>
        <p:txBody>
          <a:bodyPr/>
          <a:lstStyle/>
          <a:p>
            <a:pPr algn="r" eaLnBrk="1" hangingPunct="1">
              <a:lnSpc>
                <a:spcPts val="3000"/>
              </a:lnSpc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FIMS Validation Data Elements and Performance Measures for Land Assets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3F9C607-1154-47E0-9D30-3A6C8904B0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4662" y="1778757"/>
            <a:ext cx="4408487" cy="27821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Ownership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Usage Code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Property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9900"/>
                </a:solidFill>
              </a:rPr>
              <a:t>Size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Historic Designation </a:t>
            </a:r>
            <a:r>
              <a:rPr lang="en-US" sz="1400" dirty="0"/>
              <a:t>(owned only)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Excess Indicator </a:t>
            </a:r>
            <a:r>
              <a:rPr lang="en-US" sz="1400" dirty="0"/>
              <a:t>(owned and withdrawn only)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Excess Date </a:t>
            </a:r>
            <a:r>
              <a:rPr lang="en-US" sz="1400" dirty="0"/>
              <a:t>(owned and withdrawn only)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CEF24A1-4AB6-458F-95E6-DAF6437D18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05488" y="1778757"/>
            <a:ext cx="5629649" cy="25552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Estimated Disposition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GSA Notification Submitted </a:t>
            </a:r>
            <a:r>
              <a:rPr lang="en-US" sz="1400" dirty="0"/>
              <a:t>(owned and withdrawn only)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GSA Notification Accepted </a:t>
            </a:r>
            <a:r>
              <a:rPr lang="en-US" sz="1400" dirty="0"/>
              <a:t>(owned and withdrawn only)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/>
              <a:t>Outgrant</a:t>
            </a:r>
            <a:r>
              <a:rPr lang="en-US" sz="2000" dirty="0"/>
              <a:t> Indicator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Lease Start Date </a:t>
            </a:r>
            <a:r>
              <a:rPr lang="en-US" sz="1400" dirty="0"/>
              <a:t>(leases only)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Expiration Date </a:t>
            </a:r>
            <a:r>
              <a:rPr lang="en-US" sz="1400" dirty="0"/>
              <a:t>(leases only)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Annual Rent </a:t>
            </a:r>
            <a:r>
              <a:rPr lang="en-US" sz="1400" dirty="0"/>
              <a:t>(leases only)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59590B49-3038-418B-8727-5FE93DA4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3606800" cy="33655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B050"/>
                </a:solidFill>
              </a:rPr>
              <a:t>GREEN</a:t>
            </a:r>
            <a:r>
              <a:rPr lang="en-US" altLang="en-US" sz="1600">
                <a:solidFill>
                  <a:schemeClr val="tx2"/>
                </a:solidFill>
              </a:rPr>
              <a:t> </a:t>
            </a:r>
            <a:r>
              <a:rPr lang="en-US" altLang="en-US" sz="1600"/>
              <a:t>– Performance Measures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E3B3A89-A010-4524-A790-D076E6F3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6286501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DOE Land Data Elements and Performance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562D0-EA57-40BF-864F-9788BCB508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 spd="med">
    <p:cover/>
  </p:transition>
</p:sld>
</file>

<file path=ppt/theme/theme1.xml><?xml version="1.0" encoding="utf-8"?>
<a:theme xmlns:a="http://schemas.openxmlformats.org/drawingml/2006/main" name="OECMHeader">
  <a:themeElements>
    <a:clrScheme name="OECMHead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MHead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ECMHead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MHead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MHead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MHead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MHead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MHead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MHead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Documents\Manual\ManualOverviewBriefing.ppt</Template>
  <TotalTime>17144</TotalTime>
  <Words>1512</Words>
  <Application>Microsoft Office PowerPoint</Application>
  <PresentationFormat>Widescreen</PresentationFormat>
  <Paragraphs>273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Monotype Corsiva</vt:lpstr>
      <vt:lpstr>Times New Roman</vt:lpstr>
      <vt:lpstr>OECMHeader</vt:lpstr>
      <vt:lpstr>Facilities Information Management System (FIMS) Data Validation [Inbrief or Outbrief]  [Program]  [Site]</vt:lpstr>
      <vt:lpstr>Agenda</vt:lpstr>
      <vt:lpstr>Introductions</vt:lpstr>
      <vt:lpstr>Objective</vt:lpstr>
      <vt:lpstr>Validation Process</vt:lpstr>
      <vt:lpstr>Schedule</vt:lpstr>
      <vt:lpstr>FIMS Validation Data Elements and Performance Measures for DOE Owned Assets</vt:lpstr>
      <vt:lpstr>FIMS Validation Data Elements and Performance Measures for DOE Leased and GSA Assets</vt:lpstr>
      <vt:lpstr>FIMS Validation Data Elements and Performance Measures for Land Assets</vt:lpstr>
      <vt:lpstr>FIMS Validation Data Elements for Archived/Disposed Assets</vt:lpstr>
      <vt:lpstr>FIMS Validation Data Elements for Bridge Assets</vt:lpstr>
      <vt:lpstr>Data Element Rating System</vt:lpstr>
      <vt:lpstr>Rating of Status For DOE Owned, DOE Leased, Contractor Leased, GSA Assets and Land Scorecards</vt:lpstr>
      <vt:lpstr>Rating of Corrective Action Plan Progress</vt:lpstr>
      <vt:lpstr>Rating of Status For Disposition Scorecard</vt:lpstr>
      <vt:lpstr>Rating of Status For Bridge Scorecard</vt:lpstr>
      <vt:lpstr>  Summary and Next Steps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Information Management System (FIMS) Data Validation Inbrief  program Facilities site name</dc:title>
  <dc:creator>na</dc:creator>
  <cp:lastModifiedBy>Smith, Amanda (CONTR)</cp:lastModifiedBy>
  <cp:revision>752</cp:revision>
  <cp:lastPrinted>2000-12-07T14:18:55Z</cp:lastPrinted>
  <dcterms:created xsi:type="dcterms:W3CDTF">1999-10-20T18:45:58Z</dcterms:created>
  <dcterms:modified xsi:type="dcterms:W3CDTF">2023-12-19T14:02:41Z</dcterms:modified>
</cp:coreProperties>
</file>